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9"/>
  </p:notesMasterIdLst>
  <p:sldIdLst>
    <p:sldId id="564" r:id="rId5"/>
    <p:sldId id="583" r:id="rId6"/>
    <p:sldId id="561" r:id="rId7"/>
    <p:sldId id="562" r:id="rId8"/>
    <p:sldId id="563" r:id="rId9"/>
    <p:sldId id="569" r:id="rId10"/>
    <p:sldId id="572" r:id="rId11"/>
    <p:sldId id="565" r:id="rId12"/>
    <p:sldId id="566" r:id="rId13"/>
    <p:sldId id="567" r:id="rId14"/>
    <p:sldId id="568" r:id="rId15"/>
    <p:sldId id="570" r:id="rId16"/>
    <p:sldId id="414" r:id="rId17"/>
    <p:sldId id="415" r:id="rId18"/>
    <p:sldId id="571" r:id="rId19"/>
    <p:sldId id="573" r:id="rId20"/>
    <p:sldId id="584" r:id="rId21"/>
    <p:sldId id="574" r:id="rId22"/>
    <p:sldId id="575" r:id="rId23"/>
    <p:sldId id="576" r:id="rId24"/>
    <p:sldId id="580" r:id="rId25"/>
    <p:sldId id="578" r:id="rId26"/>
    <p:sldId id="582" r:id="rId27"/>
    <p:sldId id="579" r:id="rId2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192" autoAdjust="0"/>
  </p:normalViewPr>
  <p:slideViewPr>
    <p:cSldViewPr snapToGrid="0">
      <p:cViewPr varScale="1">
        <p:scale>
          <a:sx n="99" d="100"/>
          <a:sy n="99" d="100"/>
        </p:scale>
        <p:origin x="972" y="90"/>
      </p:cViewPr>
      <p:guideLst/>
    </p:cSldViewPr>
  </p:slideViewPr>
  <p:notesTextViewPr>
    <p:cViewPr>
      <p:scale>
        <a:sx n="3" d="2"/>
        <a:sy n="3" d="2"/>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47" tIns="48323" rIns="96647" bIns="48323" rtlCol="0"/>
          <a:lstStyle>
            <a:lvl1pPr algn="l">
              <a:defRPr sz="1300"/>
            </a:lvl1pPr>
          </a:lstStyle>
          <a:p>
            <a:endParaRPr lang="en-US"/>
          </a:p>
        </p:txBody>
      </p:sp>
      <p:sp>
        <p:nvSpPr>
          <p:cNvPr id="3" name="Date Placeholder 2"/>
          <p:cNvSpPr>
            <a:spLocks noGrp="1"/>
          </p:cNvSpPr>
          <p:nvPr>
            <p:ph type="dt" idx="1"/>
          </p:nvPr>
        </p:nvSpPr>
        <p:spPr>
          <a:xfrm>
            <a:off x="4143588" y="0"/>
            <a:ext cx="3169920" cy="481728"/>
          </a:xfrm>
          <a:prstGeom prst="rect">
            <a:avLst/>
          </a:prstGeom>
        </p:spPr>
        <p:txBody>
          <a:bodyPr vert="horz" lIns="96647" tIns="48323" rIns="96647" bIns="48323" rtlCol="0"/>
          <a:lstStyle>
            <a:lvl1pPr algn="r">
              <a:defRPr sz="1300"/>
            </a:lvl1pPr>
          </a:lstStyle>
          <a:p>
            <a:fld id="{350BF17D-081A-4E0C-83AC-A7C5CDB92A8C}" type="datetimeFigureOut">
              <a:rPr lang="en-US" smtClean="0"/>
              <a:t>1/10/2024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47" tIns="48323" rIns="96647" bIns="48323" rtlCol="0" anchor="ctr"/>
          <a:lstStyle/>
          <a:p>
            <a:endParaRPr lang="en-US"/>
          </a:p>
        </p:txBody>
      </p:sp>
      <p:sp>
        <p:nvSpPr>
          <p:cNvPr id="5" name="Notes Placeholder 4"/>
          <p:cNvSpPr>
            <a:spLocks noGrp="1"/>
          </p:cNvSpPr>
          <p:nvPr>
            <p:ph type="body" sz="quarter" idx="3"/>
          </p:nvPr>
        </p:nvSpPr>
        <p:spPr>
          <a:xfrm>
            <a:off x="731520" y="4620578"/>
            <a:ext cx="5852160" cy="3780473"/>
          </a:xfrm>
          <a:prstGeom prst="rect">
            <a:avLst/>
          </a:prstGeom>
        </p:spPr>
        <p:txBody>
          <a:bodyPr vert="horz" lIns="96647" tIns="48323" rIns="96647" bIns="483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7"/>
          </a:xfrm>
          <a:prstGeom prst="rect">
            <a:avLst/>
          </a:prstGeom>
        </p:spPr>
        <p:txBody>
          <a:bodyPr vert="horz" lIns="96647" tIns="48323" rIns="96647" bIns="48323" rtlCol="0" anchor="b"/>
          <a:lstStyle>
            <a:lvl1pPr algn="l">
              <a:defRPr sz="1300"/>
            </a:lvl1pPr>
          </a:lstStyle>
          <a:p>
            <a:endParaRPr lang="en-US"/>
          </a:p>
        </p:txBody>
      </p:sp>
      <p:sp>
        <p:nvSpPr>
          <p:cNvPr id="7" name="Slide Number Placeholder 6"/>
          <p:cNvSpPr>
            <a:spLocks noGrp="1"/>
          </p:cNvSpPr>
          <p:nvPr>
            <p:ph type="sldNum" sz="quarter" idx="5"/>
          </p:nvPr>
        </p:nvSpPr>
        <p:spPr>
          <a:xfrm>
            <a:off x="4143588" y="9119474"/>
            <a:ext cx="3169920" cy="481727"/>
          </a:xfrm>
          <a:prstGeom prst="rect">
            <a:avLst/>
          </a:prstGeom>
        </p:spPr>
        <p:txBody>
          <a:bodyPr vert="horz" lIns="96647" tIns="48323" rIns="96647" bIns="48323" rtlCol="0" anchor="b"/>
          <a:lstStyle>
            <a:lvl1pPr algn="r">
              <a:defRPr sz="1300"/>
            </a:lvl1pPr>
          </a:lstStyle>
          <a:p>
            <a:fld id="{D7E67964-DAB9-4669-84AC-ADAD0D289BCB}" type="slidenum">
              <a:rPr lang="en-US" smtClean="0"/>
              <a:t>‹#›</a:t>
            </a:fld>
            <a:endParaRPr lang="en-US"/>
          </a:p>
        </p:txBody>
      </p:sp>
    </p:spTree>
    <p:extLst>
      <p:ext uri="{BB962C8B-B14F-4D97-AF65-F5344CB8AC3E}">
        <p14:creationId xmlns:p14="http://schemas.microsoft.com/office/powerpoint/2010/main" val="907444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67964-DAB9-4669-84AC-ADAD0D289BCB}" type="slidenum">
              <a:rPr lang="en-US" smtClean="0"/>
              <a:t>1</a:t>
            </a:fld>
            <a:endParaRPr lang="en-US"/>
          </a:p>
        </p:txBody>
      </p:sp>
    </p:spTree>
    <p:extLst>
      <p:ext uri="{BB962C8B-B14F-4D97-AF65-F5344CB8AC3E}">
        <p14:creationId xmlns:p14="http://schemas.microsoft.com/office/powerpoint/2010/main" val="16926386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67964-DAB9-4669-84AC-ADAD0D289BCB}" type="slidenum">
              <a:rPr lang="en-US" smtClean="0"/>
              <a:t>15</a:t>
            </a:fld>
            <a:endParaRPr lang="en-US"/>
          </a:p>
        </p:txBody>
      </p:sp>
    </p:spTree>
    <p:extLst>
      <p:ext uri="{BB962C8B-B14F-4D97-AF65-F5344CB8AC3E}">
        <p14:creationId xmlns:p14="http://schemas.microsoft.com/office/powerpoint/2010/main" val="2327035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67964-DAB9-4669-84AC-ADAD0D289BCB}" type="slidenum">
              <a:rPr lang="en-US" smtClean="0"/>
              <a:t>16</a:t>
            </a:fld>
            <a:endParaRPr lang="en-US"/>
          </a:p>
        </p:txBody>
      </p:sp>
    </p:spTree>
    <p:extLst>
      <p:ext uri="{BB962C8B-B14F-4D97-AF65-F5344CB8AC3E}">
        <p14:creationId xmlns:p14="http://schemas.microsoft.com/office/powerpoint/2010/main" val="3503225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67964-DAB9-4669-84AC-ADAD0D289BCB}" type="slidenum">
              <a:rPr lang="en-US" smtClean="0"/>
              <a:t>17</a:t>
            </a:fld>
            <a:endParaRPr lang="en-US"/>
          </a:p>
        </p:txBody>
      </p:sp>
    </p:spTree>
    <p:extLst>
      <p:ext uri="{BB962C8B-B14F-4D97-AF65-F5344CB8AC3E}">
        <p14:creationId xmlns:p14="http://schemas.microsoft.com/office/powerpoint/2010/main" val="1752485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67964-DAB9-4669-84AC-ADAD0D289BCB}" type="slidenum">
              <a:rPr lang="en-US" smtClean="0"/>
              <a:t>18</a:t>
            </a:fld>
            <a:endParaRPr lang="en-US"/>
          </a:p>
        </p:txBody>
      </p:sp>
    </p:spTree>
    <p:extLst>
      <p:ext uri="{BB962C8B-B14F-4D97-AF65-F5344CB8AC3E}">
        <p14:creationId xmlns:p14="http://schemas.microsoft.com/office/powerpoint/2010/main" val="16262169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D7E67964-DAB9-4669-84AC-ADAD0D289BCB}" type="slidenum">
              <a:rPr lang="en-US" smtClean="0"/>
              <a:t>21</a:t>
            </a:fld>
            <a:endParaRPr lang="en-US"/>
          </a:p>
        </p:txBody>
      </p:sp>
    </p:spTree>
    <p:extLst>
      <p:ext uri="{BB962C8B-B14F-4D97-AF65-F5344CB8AC3E}">
        <p14:creationId xmlns:p14="http://schemas.microsoft.com/office/powerpoint/2010/main" val="38114727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67964-DAB9-4669-84AC-ADAD0D289BCB}" type="slidenum">
              <a:rPr lang="en-US" smtClean="0"/>
              <a:t>22</a:t>
            </a:fld>
            <a:endParaRPr lang="en-US"/>
          </a:p>
        </p:txBody>
      </p:sp>
    </p:spTree>
    <p:extLst>
      <p:ext uri="{BB962C8B-B14F-4D97-AF65-F5344CB8AC3E}">
        <p14:creationId xmlns:p14="http://schemas.microsoft.com/office/powerpoint/2010/main" val="24426971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67964-DAB9-4669-84AC-ADAD0D289BCB}" type="slidenum">
              <a:rPr lang="en-US" smtClean="0"/>
              <a:t>23</a:t>
            </a:fld>
            <a:endParaRPr lang="en-US"/>
          </a:p>
        </p:txBody>
      </p:sp>
    </p:spTree>
    <p:extLst>
      <p:ext uri="{BB962C8B-B14F-4D97-AF65-F5344CB8AC3E}">
        <p14:creationId xmlns:p14="http://schemas.microsoft.com/office/powerpoint/2010/main" val="21414140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67964-DAB9-4669-84AC-ADAD0D289BCB}" type="slidenum">
              <a:rPr lang="en-US" smtClean="0"/>
              <a:t>24</a:t>
            </a:fld>
            <a:endParaRPr lang="en-US"/>
          </a:p>
        </p:txBody>
      </p:sp>
    </p:spTree>
    <p:extLst>
      <p:ext uri="{BB962C8B-B14F-4D97-AF65-F5344CB8AC3E}">
        <p14:creationId xmlns:p14="http://schemas.microsoft.com/office/powerpoint/2010/main" val="2432054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67964-DAB9-4669-84AC-ADAD0D289BCB}" type="slidenum">
              <a:rPr lang="en-US" smtClean="0"/>
              <a:t>3</a:t>
            </a:fld>
            <a:endParaRPr lang="en-US"/>
          </a:p>
        </p:txBody>
      </p:sp>
    </p:spTree>
    <p:extLst>
      <p:ext uri="{BB962C8B-B14F-4D97-AF65-F5344CB8AC3E}">
        <p14:creationId xmlns:p14="http://schemas.microsoft.com/office/powerpoint/2010/main" val="762627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67964-DAB9-4669-84AC-ADAD0D289BCB}" type="slidenum">
              <a:rPr lang="en-US" smtClean="0"/>
              <a:t>5</a:t>
            </a:fld>
            <a:endParaRPr lang="en-US"/>
          </a:p>
        </p:txBody>
      </p:sp>
    </p:spTree>
    <p:extLst>
      <p:ext uri="{BB962C8B-B14F-4D97-AF65-F5344CB8AC3E}">
        <p14:creationId xmlns:p14="http://schemas.microsoft.com/office/powerpoint/2010/main" val="129744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67964-DAB9-4669-84AC-ADAD0D289BCB}" type="slidenum">
              <a:rPr lang="en-US" smtClean="0"/>
              <a:t>6</a:t>
            </a:fld>
            <a:endParaRPr lang="en-US"/>
          </a:p>
        </p:txBody>
      </p:sp>
    </p:spTree>
    <p:extLst>
      <p:ext uri="{BB962C8B-B14F-4D97-AF65-F5344CB8AC3E}">
        <p14:creationId xmlns:p14="http://schemas.microsoft.com/office/powerpoint/2010/main" val="3893666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67964-DAB9-4669-84AC-ADAD0D289BCB}" type="slidenum">
              <a:rPr lang="en-US" smtClean="0"/>
              <a:t>7</a:t>
            </a:fld>
            <a:endParaRPr lang="en-US"/>
          </a:p>
        </p:txBody>
      </p:sp>
    </p:spTree>
    <p:extLst>
      <p:ext uri="{BB962C8B-B14F-4D97-AF65-F5344CB8AC3E}">
        <p14:creationId xmlns:p14="http://schemas.microsoft.com/office/powerpoint/2010/main" val="1604967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67964-DAB9-4669-84AC-ADAD0D289BCB}" type="slidenum">
              <a:rPr lang="en-US" smtClean="0"/>
              <a:t>8</a:t>
            </a:fld>
            <a:endParaRPr lang="en-US"/>
          </a:p>
        </p:txBody>
      </p:sp>
    </p:spTree>
    <p:extLst>
      <p:ext uri="{BB962C8B-B14F-4D97-AF65-F5344CB8AC3E}">
        <p14:creationId xmlns:p14="http://schemas.microsoft.com/office/powerpoint/2010/main" val="4083677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67964-DAB9-4669-84AC-ADAD0D289BCB}" type="slidenum">
              <a:rPr lang="en-US" smtClean="0"/>
              <a:t>10</a:t>
            </a:fld>
            <a:endParaRPr lang="en-US"/>
          </a:p>
        </p:txBody>
      </p:sp>
    </p:spTree>
    <p:extLst>
      <p:ext uri="{BB962C8B-B14F-4D97-AF65-F5344CB8AC3E}">
        <p14:creationId xmlns:p14="http://schemas.microsoft.com/office/powerpoint/2010/main" val="143257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67964-DAB9-4669-84AC-ADAD0D289BCB}" type="slidenum">
              <a:rPr lang="en-US" smtClean="0"/>
              <a:t>11</a:t>
            </a:fld>
            <a:endParaRPr lang="en-US"/>
          </a:p>
        </p:txBody>
      </p:sp>
    </p:spTree>
    <p:extLst>
      <p:ext uri="{BB962C8B-B14F-4D97-AF65-F5344CB8AC3E}">
        <p14:creationId xmlns:p14="http://schemas.microsoft.com/office/powerpoint/2010/main" val="925597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67964-DAB9-4669-84AC-ADAD0D289BCB}" type="slidenum">
              <a:rPr lang="en-US" smtClean="0"/>
              <a:t>12</a:t>
            </a:fld>
            <a:endParaRPr lang="en-US"/>
          </a:p>
        </p:txBody>
      </p:sp>
    </p:spTree>
    <p:extLst>
      <p:ext uri="{BB962C8B-B14F-4D97-AF65-F5344CB8AC3E}">
        <p14:creationId xmlns:p14="http://schemas.microsoft.com/office/powerpoint/2010/main" val="1252288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237E9-38F7-4F1F-A6B3-29B3F50A5868}"/>
              </a:ext>
            </a:extLst>
          </p:cNvPr>
          <p:cNvSpPr>
            <a:spLocks noGrp="1"/>
          </p:cNvSpPr>
          <p:nvPr>
            <p:ph type="ctrTitle"/>
          </p:nvPr>
        </p:nvSpPr>
        <p:spPr>
          <a:xfrm>
            <a:off x="1524001" y="1122363"/>
            <a:ext cx="9144000" cy="2387600"/>
          </a:xfrm>
        </p:spPr>
        <p:txBody>
          <a:bodyPr anchor="b"/>
          <a:lstStyle>
            <a:lvl1pPr algn="ctr">
              <a:defRPr sz="5998"/>
            </a:lvl1pPr>
          </a:lstStyle>
          <a:p>
            <a:r>
              <a:rPr lang="en-US"/>
              <a:t>Click to edit Master title style</a:t>
            </a:r>
          </a:p>
        </p:txBody>
      </p:sp>
      <p:sp>
        <p:nvSpPr>
          <p:cNvPr id="3" name="Subtitle 2">
            <a:extLst>
              <a:ext uri="{FF2B5EF4-FFF2-40B4-BE49-F238E27FC236}">
                <a16:creationId xmlns:a16="http://schemas.microsoft.com/office/drawing/2014/main" id="{3F7BDA38-2B21-41DF-8CDE-EF5100242AE7}"/>
              </a:ext>
            </a:extLst>
          </p:cNvPr>
          <p:cNvSpPr>
            <a:spLocks noGrp="1"/>
          </p:cNvSpPr>
          <p:nvPr>
            <p:ph type="subTitle" idx="1"/>
          </p:nvPr>
        </p:nvSpPr>
        <p:spPr>
          <a:xfrm>
            <a:off x="1524001" y="3602038"/>
            <a:ext cx="9144000"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E926DE-4292-4BF5-930A-26B610C5E2DE}"/>
              </a:ext>
            </a:extLst>
          </p:cNvPr>
          <p:cNvSpPr>
            <a:spLocks noGrp="1"/>
          </p:cNvSpPr>
          <p:nvPr>
            <p:ph type="dt" sz="half" idx="10"/>
          </p:nvPr>
        </p:nvSpPr>
        <p:spPr/>
        <p:txBody>
          <a:bodyPr/>
          <a:lstStyle/>
          <a:p>
            <a:fld id="{3CD9712D-992A-4AB1-A5C2-575F75921AA2}" type="datetimeFigureOut">
              <a:rPr lang="en-US" smtClean="0">
                <a:solidFill>
                  <a:prstClr val="black">
                    <a:tint val="75000"/>
                  </a:prstClr>
                </a:solidFill>
              </a:rPr>
              <a:pPr/>
              <a:t>1/10/2024</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933FBCD9-AE9A-4697-A710-EC5F2FB1B1AD}"/>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5698B8DC-2FAA-4CDC-8272-969190CC67D7}"/>
              </a:ext>
            </a:extLst>
          </p:cNvPr>
          <p:cNvSpPr>
            <a:spLocks noGrp="1"/>
          </p:cNvSpPr>
          <p:nvPr>
            <p:ph type="sldNum" sz="quarter" idx="12"/>
          </p:nvPr>
        </p:nvSpPr>
        <p:spPr/>
        <p:txBody>
          <a:bodyPr/>
          <a:lstStyle/>
          <a:p>
            <a:fld id="{81FEFA0A-2F20-4B60-98C6-5FFDA469AA1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5587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39">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4AABB-8AFD-4C56-837E-4062E4B2BE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9CAA90-ECD7-4753-A143-07B00C79327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16AF10-7272-47E9-9780-242F6E6FFEC5}"/>
              </a:ext>
            </a:extLst>
          </p:cNvPr>
          <p:cNvSpPr>
            <a:spLocks noGrp="1"/>
          </p:cNvSpPr>
          <p:nvPr>
            <p:ph type="dt" sz="half" idx="10"/>
          </p:nvPr>
        </p:nvSpPr>
        <p:spPr/>
        <p:txBody>
          <a:bodyPr/>
          <a:lstStyle/>
          <a:p>
            <a:fld id="{3CD9712D-992A-4AB1-A5C2-575F75921AA2}" type="datetimeFigureOut">
              <a:rPr lang="en-US" smtClean="0">
                <a:solidFill>
                  <a:prstClr val="black">
                    <a:tint val="75000"/>
                  </a:prstClr>
                </a:solidFill>
              </a:rPr>
              <a:pPr/>
              <a:t>1/10/2024</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395278F7-44A6-409E-B3AE-F4BF72E04C18}"/>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0BF74B53-5419-4F71-8A2D-356BA9EF46F9}"/>
              </a:ext>
            </a:extLst>
          </p:cNvPr>
          <p:cNvSpPr>
            <a:spLocks noGrp="1"/>
          </p:cNvSpPr>
          <p:nvPr>
            <p:ph type="sldNum" sz="quarter" idx="12"/>
          </p:nvPr>
        </p:nvSpPr>
        <p:spPr/>
        <p:txBody>
          <a:bodyPr/>
          <a:lstStyle/>
          <a:p>
            <a:fld id="{81FEFA0A-2F20-4B60-98C6-5FFDA469AA1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9843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6DF691-6E5E-4B82-95CA-DFB5E82958A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4D6ED2-C384-4D18-8F74-FEC88262EA3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037D8C-ABF8-4870-A610-8ACD75238B79}"/>
              </a:ext>
            </a:extLst>
          </p:cNvPr>
          <p:cNvSpPr>
            <a:spLocks noGrp="1"/>
          </p:cNvSpPr>
          <p:nvPr>
            <p:ph type="dt" sz="half" idx="10"/>
          </p:nvPr>
        </p:nvSpPr>
        <p:spPr/>
        <p:txBody>
          <a:bodyPr/>
          <a:lstStyle/>
          <a:p>
            <a:fld id="{3CD9712D-992A-4AB1-A5C2-575F75921AA2}" type="datetimeFigureOut">
              <a:rPr lang="en-US" smtClean="0">
                <a:solidFill>
                  <a:prstClr val="black">
                    <a:tint val="75000"/>
                  </a:prstClr>
                </a:solidFill>
              </a:rPr>
              <a:pPr/>
              <a:t>1/10/2024</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0C3EA140-A86B-4210-A812-9046A3F26AFE}"/>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B66BB8FA-F700-40EC-8456-DEF69B1AE0DC}"/>
              </a:ext>
            </a:extLst>
          </p:cNvPr>
          <p:cNvSpPr>
            <a:spLocks noGrp="1"/>
          </p:cNvSpPr>
          <p:nvPr>
            <p:ph type="sldNum" sz="quarter" idx="12"/>
          </p:nvPr>
        </p:nvSpPr>
        <p:spPr/>
        <p:txBody>
          <a:bodyPr/>
          <a:lstStyle/>
          <a:p>
            <a:fld id="{81FEFA0A-2F20-4B60-98C6-5FFDA469AA1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1798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D201-CDEF-43A2-BA48-CE84FC7E820B}"/>
              </a:ext>
            </a:extLst>
          </p:cNvPr>
          <p:cNvSpPr>
            <a:spLocks noGrp="1"/>
          </p:cNvSpPr>
          <p:nvPr>
            <p:ph type="title"/>
          </p:nvPr>
        </p:nvSpPr>
        <p:spPr/>
        <p:txBody>
          <a:bodyPr/>
          <a:lstStyle>
            <a:lvl1pPr>
              <a:defRPr cap="all" baseline="0">
                <a:latin typeface="Lato Semibold"/>
              </a:defRPr>
            </a:lvl1pPr>
          </a:lstStyle>
          <a:p>
            <a:r>
              <a:rPr lang="en-US"/>
              <a:t>Click to edit Master title style</a:t>
            </a:r>
          </a:p>
        </p:txBody>
      </p:sp>
      <p:sp>
        <p:nvSpPr>
          <p:cNvPr id="3" name="Content Placeholder 2">
            <a:extLst>
              <a:ext uri="{FF2B5EF4-FFF2-40B4-BE49-F238E27FC236}">
                <a16:creationId xmlns:a16="http://schemas.microsoft.com/office/drawing/2014/main" id="{8A943411-6E2D-4A62-BE77-E830EDF36E99}"/>
              </a:ext>
            </a:extLst>
          </p:cNvPr>
          <p:cNvSpPr>
            <a:spLocks noGrp="1"/>
          </p:cNvSpPr>
          <p:nvPr>
            <p:ph idx="1"/>
          </p:nvPr>
        </p:nvSpPr>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57749D-2712-4968-9082-C34053FC24CE}"/>
              </a:ext>
            </a:extLst>
          </p:cNvPr>
          <p:cNvSpPr>
            <a:spLocks noGrp="1"/>
          </p:cNvSpPr>
          <p:nvPr>
            <p:ph type="dt" sz="half" idx="10"/>
          </p:nvPr>
        </p:nvSpPr>
        <p:spPr/>
        <p:txBody>
          <a:bodyPr/>
          <a:lstStyle/>
          <a:p>
            <a:fld id="{3CD9712D-992A-4AB1-A5C2-575F75921AA2}" type="datetimeFigureOut">
              <a:rPr lang="en-US" smtClean="0">
                <a:solidFill>
                  <a:prstClr val="black">
                    <a:tint val="75000"/>
                  </a:prstClr>
                </a:solidFill>
              </a:rPr>
              <a:pPr/>
              <a:t>1/10/2024</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74C1A8D8-9ACB-4BD0-B4F8-D905F7B7D8A0}"/>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8A8FE6FC-5D3B-497E-A03E-7EAF5E286394}"/>
              </a:ext>
            </a:extLst>
          </p:cNvPr>
          <p:cNvSpPr>
            <a:spLocks noGrp="1"/>
          </p:cNvSpPr>
          <p:nvPr>
            <p:ph type="sldNum" sz="quarter" idx="12"/>
          </p:nvPr>
        </p:nvSpPr>
        <p:spPr/>
        <p:txBody>
          <a:bodyPr/>
          <a:lstStyle/>
          <a:p>
            <a:fld id="{81FEFA0A-2F20-4B60-98C6-5FFDA469AA1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3041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8278E-4F4F-4BEB-8214-4709497A4DA2}"/>
              </a:ext>
            </a:extLst>
          </p:cNvPr>
          <p:cNvSpPr>
            <a:spLocks noGrp="1"/>
          </p:cNvSpPr>
          <p:nvPr>
            <p:ph type="title"/>
          </p:nvPr>
        </p:nvSpPr>
        <p:spPr>
          <a:xfrm>
            <a:off x="831850" y="1709740"/>
            <a:ext cx="10515600" cy="2852737"/>
          </a:xfrm>
        </p:spPr>
        <p:txBody>
          <a:bodyPr anchor="b"/>
          <a:lstStyle>
            <a:lvl1pPr>
              <a:defRPr sz="5998" cap="all" baseline="0">
                <a:latin typeface="Lato Semibold"/>
              </a:defRPr>
            </a:lvl1pPr>
          </a:lstStyle>
          <a:p>
            <a:r>
              <a:rPr lang="en-US"/>
              <a:t>Click to edit Master title style</a:t>
            </a:r>
          </a:p>
        </p:txBody>
      </p:sp>
      <p:sp>
        <p:nvSpPr>
          <p:cNvPr id="3" name="Text Placeholder 2">
            <a:extLst>
              <a:ext uri="{FF2B5EF4-FFF2-40B4-BE49-F238E27FC236}">
                <a16:creationId xmlns:a16="http://schemas.microsoft.com/office/drawing/2014/main" id="{227F4D39-500B-4AF1-8366-EE30281A509B}"/>
              </a:ext>
            </a:extLst>
          </p:cNvPr>
          <p:cNvSpPr>
            <a:spLocks noGrp="1"/>
          </p:cNvSpPr>
          <p:nvPr>
            <p:ph type="body" idx="1"/>
          </p:nvPr>
        </p:nvSpPr>
        <p:spPr>
          <a:xfrm>
            <a:off x="831850" y="4589465"/>
            <a:ext cx="10515600" cy="1500187"/>
          </a:xfrm>
        </p:spPr>
        <p:txBody>
          <a:bodyPr/>
          <a:lstStyle>
            <a:lvl1pPr marL="0" indent="0">
              <a:buNone/>
              <a:defRPr sz="2399">
                <a:solidFill>
                  <a:schemeClr val="tx1">
                    <a:tint val="75000"/>
                  </a:schemeClr>
                </a:solidFill>
                <a:latin typeface="Myriad Pro" panose="020B0503030403020204" pitchFamily="34" charset="0"/>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5606786-C972-4EE5-8EEE-6F7182E3B7E0}"/>
              </a:ext>
            </a:extLst>
          </p:cNvPr>
          <p:cNvSpPr>
            <a:spLocks noGrp="1"/>
          </p:cNvSpPr>
          <p:nvPr>
            <p:ph type="dt" sz="half" idx="10"/>
          </p:nvPr>
        </p:nvSpPr>
        <p:spPr/>
        <p:txBody>
          <a:bodyPr/>
          <a:lstStyle/>
          <a:p>
            <a:fld id="{3CD9712D-992A-4AB1-A5C2-575F75921AA2}" type="datetimeFigureOut">
              <a:rPr lang="en-US" smtClean="0">
                <a:solidFill>
                  <a:prstClr val="black">
                    <a:tint val="75000"/>
                  </a:prstClr>
                </a:solidFill>
              </a:rPr>
              <a:pPr/>
              <a:t>1/10/2024</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42C8C3D1-3D85-4033-94E1-1829F1D187F0}"/>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4C7BA5A0-0A18-4573-87BE-1E21573F493A}"/>
              </a:ext>
            </a:extLst>
          </p:cNvPr>
          <p:cNvSpPr>
            <a:spLocks noGrp="1"/>
          </p:cNvSpPr>
          <p:nvPr>
            <p:ph type="sldNum" sz="quarter" idx="12"/>
          </p:nvPr>
        </p:nvSpPr>
        <p:spPr/>
        <p:txBody>
          <a:bodyPr/>
          <a:lstStyle/>
          <a:p>
            <a:fld id="{81FEFA0A-2F20-4B60-98C6-5FFDA469AA1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2545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91BD8-B753-43E7-BBE9-E879DBA94F70}"/>
              </a:ext>
            </a:extLst>
          </p:cNvPr>
          <p:cNvSpPr>
            <a:spLocks noGrp="1"/>
          </p:cNvSpPr>
          <p:nvPr>
            <p:ph type="title"/>
          </p:nvPr>
        </p:nvSpPr>
        <p:spPr/>
        <p:txBody>
          <a:bodyPr/>
          <a:lstStyle>
            <a:lvl1pPr>
              <a:defRPr cap="all" baseline="0">
                <a:latin typeface="Lato Semibold"/>
              </a:defRPr>
            </a:lvl1pPr>
          </a:lstStyle>
          <a:p>
            <a:r>
              <a:rPr lang="en-US"/>
              <a:t>Click to edit Master title style</a:t>
            </a:r>
          </a:p>
        </p:txBody>
      </p:sp>
      <p:sp>
        <p:nvSpPr>
          <p:cNvPr id="3" name="Content Placeholder 2">
            <a:extLst>
              <a:ext uri="{FF2B5EF4-FFF2-40B4-BE49-F238E27FC236}">
                <a16:creationId xmlns:a16="http://schemas.microsoft.com/office/drawing/2014/main" id="{9A0ACFA2-4B0B-4245-A0C2-C168669478DE}"/>
              </a:ext>
            </a:extLst>
          </p:cNvPr>
          <p:cNvSpPr>
            <a:spLocks noGrp="1"/>
          </p:cNvSpPr>
          <p:nvPr>
            <p:ph sz="half" idx="1"/>
          </p:nvPr>
        </p:nvSpPr>
        <p:spPr>
          <a:xfrm>
            <a:off x="838201" y="1825625"/>
            <a:ext cx="5181600" cy="4351338"/>
          </a:xfrm>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078C916-7B55-4DBF-A553-D733E69ADBC4}"/>
              </a:ext>
            </a:extLst>
          </p:cNvPr>
          <p:cNvSpPr>
            <a:spLocks noGrp="1"/>
          </p:cNvSpPr>
          <p:nvPr>
            <p:ph sz="half" idx="2"/>
          </p:nvPr>
        </p:nvSpPr>
        <p:spPr>
          <a:xfrm>
            <a:off x="6172200" y="1825625"/>
            <a:ext cx="5181600" cy="4351338"/>
          </a:xfrm>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6CC320-5C1D-4BFA-8030-A8BFC72A1A6E}"/>
              </a:ext>
            </a:extLst>
          </p:cNvPr>
          <p:cNvSpPr>
            <a:spLocks noGrp="1"/>
          </p:cNvSpPr>
          <p:nvPr>
            <p:ph type="dt" sz="half" idx="10"/>
          </p:nvPr>
        </p:nvSpPr>
        <p:spPr/>
        <p:txBody>
          <a:bodyPr/>
          <a:lstStyle/>
          <a:p>
            <a:fld id="{3CD9712D-992A-4AB1-A5C2-575F75921AA2}" type="datetimeFigureOut">
              <a:rPr lang="en-US" smtClean="0">
                <a:solidFill>
                  <a:prstClr val="black">
                    <a:tint val="75000"/>
                  </a:prstClr>
                </a:solidFill>
              </a:rPr>
              <a:pPr/>
              <a:t>1/10/2024</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9B69EB07-E75B-49D5-8469-17B93BB61D9E}"/>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F1CB02C8-8CAC-4EBE-8820-127B4E37947D}"/>
              </a:ext>
            </a:extLst>
          </p:cNvPr>
          <p:cNvSpPr>
            <a:spLocks noGrp="1"/>
          </p:cNvSpPr>
          <p:nvPr>
            <p:ph type="sldNum" sz="quarter" idx="12"/>
          </p:nvPr>
        </p:nvSpPr>
        <p:spPr/>
        <p:txBody>
          <a:bodyPr/>
          <a:lstStyle/>
          <a:p>
            <a:fld id="{81FEFA0A-2F20-4B60-98C6-5FFDA469AA1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1467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34CB3-3431-40AB-809D-95680B895F9B}"/>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A376F2-5DE5-4239-B208-DEB18A17BE4E}"/>
              </a:ext>
            </a:extLst>
          </p:cNvPr>
          <p:cNvSpPr>
            <a:spLocks noGrp="1"/>
          </p:cNvSpPr>
          <p:nvPr>
            <p:ph type="body" idx="1"/>
          </p:nvPr>
        </p:nvSpPr>
        <p:spPr>
          <a:xfrm>
            <a:off x="839789" y="1681163"/>
            <a:ext cx="5157787"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73DC142-B6A2-45EF-AE31-6FFBDC4A240D}"/>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9CCC6C-8A8C-4F02-846A-93E353F90BD8}"/>
              </a:ext>
            </a:extLst>
          </p:cNvPr>
          <p:cNvSpPr>
            <a:spLocks noGrp="1"/>
          </p:cNvSpPr>
          <p:nvPr>
            <p:ph type="body" sz="quarter" idx="3"/>
          </p:nvPr>
        </p:nvSpPr>
        <p:spPr>
          <a:xfrm>
            <a:off x="6172200" y="1681163"/>
            <a:ext cx="518318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6AD6103-E419-4F4B-9DFE-D4E010EF074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953B6D-45DF-4274-8FE3-96E14A1F935E}"/>
              </a:ext>
            </a:extLst>
          </p:cNvPr>
          <p:cNvSpPr>
            <a:spLocks noGrp="1"/>
          </p:cNvSpPr>
          <p:nvPr>
            <p:ph type="dt" sz="half" idx="10"/>
          </p:nvPr>
        </p:nvSpPr>
        <p:spPr/>
        <p:txBody>
          <a:bodyPr/>
          <a:lstStyle/>
          <a:p>
            <a:fld id="{3CD9712D-992A-4AB1-A5C2-575F75921AA2}" type="datetimeFigureOut">
              <a:rPr lang="en-US" smtClean="0">
                <a:solidFill>
                  <a:prstClr val="black">
                    <a:tint val="75000"/>
                  </a:prstClr>
                </a:solidFill>
              </a:rPr>
              <a:pPr/>
              <a:t>1/10/2024</a:t>
            </a:fld>
            <a:endParaRPr lang="en-US">
              <a:solidFill>
                <a:prstClr val="black">
                  <a:tint val="75000"/>
                </a:prstClr>
              </a:solidFill>
            </a:endParaRPr>
          </a:p>
        </p:txBody>
      </p:sp>
      <p:sp>
        <p:nvSpPr>
          <p:cNvPr id="8" name="Footer Placeholder 7">
            <a:extLst>
              <a:ext uri="{FF2B5EF4-FFF2-40B4-BE49-F238E27FC236}">
                <a16:creationId xmlns:a16="http://schemas.microsoft.com/office/drawing/2014/main" id="{7AEB1DCC-D815-4C2C-9145-ECA25F6B1226}"/>
              </a:ext>
            </a:extLst>
          </p:cNvPr>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a:extLst>
              <a:ext uri="{FF2B5EF4-FFF2-40B4-BE49-F238E27FC236}">
                <a16:creationId xmlns:a16="http://schemas.microsoft.com/office/drawing/2014/main" id="{CEEB152D-971C-458B-A5AC-6DAA17940568}"/>
              </a:ext>
            </a:extLst>
          </p:cNvPr>
          <p:cNvSpPr>
            <a:spLocks noGrp="1"/>
          </p:cNvSpPr>
          <p:nvPr>
            <p:ph type="sldNum" sz="quarter" idx="12"/>
          </p:nvPr>
        </p:nvSpPr>
        <p:spPr/>
        <p:txBody>
          <a:bodyPr/>
          <a:lstStyle/>
          <a:p>
            <a:fld id="{81FEFA0A-2F20-4B60-98C6-5FFDA469AA1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2902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01915-D002-4B95-89BC-EDE786ECFBD6}"/>
              </a:ext>
            </a:extLst>
          </p:cNvPr>
          <p:cNvSpPr>
            <a:spLocks noGrp="1"/>
          </p:cNvSpPr>
          <p:nvPr>
            <p:ph type="title"/>
          </p:nvPr>
        </p:nvSpPr>
        <p:spPr/>
        <p:txBody>
          <a:bodyPr/>
          <a:lstStyle>
            <a:lvl1pPr>
              <a:defRPr cap="all" baseline="0">
                <a:latin typeface="Lato Semibold"/>
              </a:defRPr>
            </a:lvl1pPr>
          </a:lstStyle>
          <a:p>
            <a:r>
              <a:rPr lang="en-US"/>
              <a:t>Click to edit Master title style</a:t>
            </a:r>
          </a:p>
        </p:txBody>
      </p:sp>
      <p:sp>
        <p:nvSpPr>
          <p:cNvPr id="3" name="Date Placeholder 2">
            <a:extLst>
              <a:ext uri="{FF2B5EF4-FFF2-40B4-BE49-F238E27FC236}">
                <a16:creationId xmlns:a16="http://schemas.microsoft.com/office/drawing/2014/main" id="{834389CC-C448-4996-A975-E4B373029CB8}"/>
              </a:ext>
            </a:extLst>
          </p:cNvPr>
          <p:cNvSpPr>
            <a:spLocks noGrp="1"/>
          </p:cNvSpPr>
          <p:nvPr>
            <p:ph type="dt" sz="half" idx="10"/>
          </p:nvPr>
        </p:nvSpPr>
        <p:spPr/>
        <p:txBody>
          <a:bodyPr/>
          <a:lstStyle/>
          <a:p>
            <a:fld id="{3CD9712D-992A-4AB1-A5C2-575F75921AA2}" type="datetimeFigureOut">
              <a:rPr lang="en-US" smtClean="0">
                <a:solidFill>
                  <a:prstClr val="black">
                    <a:tint val="75000"/>
                  </a:prstClr>
                </a:solidFill>
              </a:rPr>
              <a:pPr/>
              <a:t>1/10/2024</a:t>
            </a:fld>
            <a:endParaRPr lang="en-US">
              <a:solidFill>
                <a:prstClr val="black">
                  <a:tint val="75000"/>
                </a:prstClr>
              </a:solidFill>
            </a:endParaRPr>
          </a:p>
        </p:txBody>
      </p:sp>
      <p:sp>
        <p:nvSpPr>
          <p:cNvPr id="4" name="Footer Placeholder 3">
            <a:extLst>
              <a:ext uri="{FF2B5EF4-FFF2-40B4-BE49-F238E27FC236}">
                <a16:creationId xmlns:a16="http://schemas.microsoft.com/office/drawing/2014/main" id="{313388B9-0703-47D5-83B8-97AAB4BDFA77}"/>
              </a:ext>
            </a:extLst>
          </p:cNvPr>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id="{88B55604-1CC1-40A0-B5DA-5920C42ECE58}"/>
              </a:ext>
            </a:extLst>
          </p:cNvPr>
          <p:cNvSpPr>
            <a:spLocks noGrp="1"/>
          </p:cNvSpPr>
          <p:nvPr>
            <p:ph type="sldNum" sz="quarter" idx="12"/>
          </p:nvPr>
        </p:nvSpPr>
        <p:spPr/>
        <p:txBody>
          <a:bodyPr/>
          <a:lstStyle/>
          <a:p>
            <a:fld id="{81FEFA0A-2F20-4B60-98C6-5FFDA469AA1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6781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DECDAB-1644-45DB-8F14-C939645BFDF2}"/>
              </a:ext>
            </a:extLst>
          </p:cNvPr>
          <p:cNvSpPr>
            <a:spLocks noGrp="1"/>
          </p:cNvSpPr>
          <p:nvPr>
            <p:ph type="dt" sz="half" idx="10"/>
          </p:nvPr>
        </p:nvSpPr>
        <p:spPr/>
        <p:txBody>
          <a:bodyPr/>
          <a:lstStyle/>
          <a:p>
            <a:fld id="{3CD9712D-992A-4AB1-A5C2-575F75921AA2}" type="datetimeFigureOut">
              <a:rPr lang="en-US" smtClean="0">
                <a:solidFill>
                  <a:prstClr val="black">
                    <a:tint val="75000"/>
                  </a:prstClr>
                </a:solidFill>
              </a:rPr>
              <a:pPr/>
              <a:t>1/10/2024</a:t>
            </a:fld>
            <a:endParaRPr lang="en-US">
              <a:solidFill>
                <a:prstClr val="black">
                  <a:tint val="75000"/>
                </a:prstClr>
              </a:solidFill>
            </a:endParaRPr>
          </a:p>
        </p:txBody>
      </p:sp>
      <p:sp>
        <p:nvSpPr>
          <p:cNvPr id="3" name="Footer Placeholder 2">
            <a:extLst>
              <a:ext uri="{FF2B5EF4-FFF2-40B4-BE49-F238E27FC236}">
                <a16:creationId xmlns:a16="http://schemas.microsoft.com/office/drawing/2014/main" id="{FF3BBDC1-250D-44AD-9DB0-51067CB35D80}"/>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a16="http://schemas.microsoft.com/office/drawing/2014/main" id="{CF470871-85C9-4E5D-8699-D67E3EF0679B}"/>
              </a:ext>
            </a:extLst>
          </p:cNvPr>
          <p:cNvSpPr>
            <a:spLocks noGrp="1"/>
          </p:cNvSpPr>
          <p:nvPr>
            <p:ph type="sldNum" sz="quarter" idx="12"/>
          </p:nvPr>
        </p:nvSpPr>
        <p:spPr/>
        <p:txBody>
          <a:bodyPr/>
          <a:lstStyle/>
          <a:p>
            <a:fld id="{81FEFA0A-2F20-4B60-98C6-5FFDA469AA1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4662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4CB7F-1EA7-4211-B0C4-61021B749A44}"/>
              </a:ext>
            </a:extLst>
          </p:cNvPr>
          <p:cNvSpPr>
            <a:spLocks noGrp="1"/>
          </p:cNvSpPr>
          <p:nvPr>
            <p:ph type="title"/>
          </p:nvPr>
        </p:nvSpPr>
        <p:spPr>
          <a:xfrm>
            <a:off x="839789" y="457200"/>
            <a:ext cx="3932237" cy="1600200"/>
          </a:xfrm>
        </p:spPr>
        <p:txBody>
          <a:bodyPr anchor="b"/>
          <a:lstStyle>
            <a:lvl1pPr>
              <a:defRPr sz="3199"/>
            </a:lvl1pPr>
          </a:lstStyle>
          <a:p>
            <a:r>
              <a:rPr lang="en-US"/>
              <a:t>Click to edit Master title style</a:t>
            </a:r>
          </a:p>
        </p:txBody>
      </p:sp>
      <p:sp>
        <p:nvSpPr>
          <p:cNvPr id="3" name="Content Placeholder 2">
            <a:extLst>
              <a:ext uri="{FF2B5EF4-FFF2-40B4-BE49-F238E27FC236}">
                <a16:creationId xmlns:a16="http://schemas.microsoft.com/office/drawing/2014/main" id="{9FC7AA08-143E-43CC-9AC9-03D1BB1D8394}"/>
              </a:ext>
            </a:extLst>
          </p:cNvPr>
          <p:cNvSpPr>
            <a:spLocks noGrp="1"/>
          </p:cNvSpPr>
          <p:nvPr>
            <p:ph idx="1"/>
          </p:nvPr>
        </p:nvSpPr>
        <p:spPr>
          <a:xfrm>
            <a:off x="5183188" y="987427"/>
            <a:ext cx="6172200"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5DAD71D-4ED8-4D40-840D-15369118F4F8}"/>
              </a:ext>
            </a:extLst>
          </p:cNvPr>
          <p:cNvSpPr>
            <a:spLocks noGrp="1"/>
          </p:cNvSpPr>
          <p:nvPr>
            <p:ph type="body" sz="half" idx="2"/>
          </p:nvPr>
        </p:nvSpPr>
        <p:spPr>
          <a:xfrm>
            <a:off x="839789" y="2057400"/>
            <a:ext cx="3932237"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E94BCAD-06AD-4FB5-A5D9-AF2F60CFD8A2}"/>
              </a:ext>
            </a:extLst>
          </p:cNvPr>
          <p:cNvSpPr>
            <a:spLocks noGrp="1"/>
          </p:cNvSpPr>
          <p:nvPr>
            <p:ph type="dt" sz="half" idx="10"/>
          </p:nvPr>
        </p:nvSpPr>
        <p:spPr/>
        <p:txBody>
          <a:bodyPr/>
          <a:lstStyle/>
          <a:p>
            <a:fld id="{3CD9712D-992A-4AB1-A5C2-575F75921AA2}" type="datetimeFigureOut">
              <a:rPr lang="en-US" smtClean="0">
                <a:solidFill>
                  <a:prstClr val="black">
                    <a:tint val="75000"/>
                  </a:prstClr>
                </a:solidFill>
              </a:rPr>
              <a:pPr/>
              <a:t>1/10/2024</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5F4E0FC4-5516-4089-B4FD-9866921FDED8}"/>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BBD6149F-73A4-4579-A336-D92D5F6FED8F}"/>
              </a:ext>
            </a:extLst>
          </p:cNvPr>
          <p:cNvSpPr>
            <a:spLocks noGrp="1"/>
          </p:cNvSpPr>
          <p:nvPr>
            <p:ph type="sldNum" sz="quarter" idx="12"/>
          </p:nvPr>
        </p:nvSpPr>
        <p:spPr/>
        <p:txBody>
          <a:bodyPr/>
          <a:lstStyle/>
          <a:p>
            <a:fld id="{81FEFA0A-2F20-4B60-98C6-5FFDA469AA1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233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CB31B-3CCB-47F0-8065-C7C057CBF92B}"/>
              </a:ext>
            </a:extLst>
          </p:cNvPr>
          <p:cNvSpPr>
            <a:spLocks noGrp="1"/>
          </p:cNvSpPr>
          <p:nvPr>
            <p:ph type="title"/>
          </p:nvPr>
        </p:nvSpPr>
        <p:spPr>
          <a:xfrm>
            <a:off x="839789" y="457200"/>
            <a:ext cx="3932237" cy="1600200"/>
          </a:xfrm>
        </p:spPr>
        <p:txBody>
          <a:bodyPr anchor="b"/>
          <a:lstStyle>
            <a:lvl1pPr>
              <a:defRPr sz="3199"/>
            </a:lvl1pPr>
          </a:lstStyle>
          <a:p>
            <a:r>
              <a:rPr lang="en-US"/>
              <a:t>Click to edit Master title style</a:t>
            </a:r>
          </a:p>
        </p:txBody>
      </p:sp>
      <p:sp>
        <p:nvSpPr>
          <p:cNvPr id="3" name="Picture Placeholder 2">
            <a:extLst>
              <a:ext uri="{FF2B5EF4-FFF2-40B4-BE49-F238E27FC236}">
                <a16:creationId xmlns:a16="http://schemas.microsoft.com/office/drawing/2014/main" id="{8CF56181-D86E-4492-BEE3-5D54AF3E4062}"/>
              </a:ext>
            </a:extLst>
          </p:cNvPr>
          <p:cNvSpPr>
            <a:spLocks noGrp="1"/>
          </p:cNvSpPr>
          <p:nvPr>
            <p:ph type="pic" idx="1"/>
          </p:nvPr>
        </p:nvSpPr>
        <p:spPr>
          <a:xfrm>
            <a:off x="5183188" y="987427"/>
            <a:ext cx="6172200" cy="4873625"/>
          </a:xfrm>
        </p:spPr>
        <p:txBody>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a:t>Click icon to add picture</a:t>
            </a:r>
          </a:p>
        </p:txBody>
      </p:sp>
      <p:sp>
        <p:nvSpPr>
          <p:cNvPr id="4" name="Text Placeholder 3">
            <a:extLst>
              <a:ext uri="{FF2B5EF4-FFF2-40B4-BE49-F238E27FC236}">
                <a16:creationId xmlns:a16="http://schemas.microsoft.com/office/drawing/2014/main" id="{D08FEC8F-6273-47BC-8A1F-10793798D5D3}"/>
              </a:ext>
            </a:extLst>
          </p:cNvPr>
          <p:cNvSpPr>
            <a:spLocks noGrp="1"/>
          </p:cNvSpPr>
          <p:nvPr>
            <p:ph type="body" sz="half" idx="2"/>
          </p:nvPr>
        </p:nvSpPr>
        <p:spPr>
          <a:xfrm>
            <a:off x="839789" y="2057400"/>
            <a:ext cx="3932237"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3EDF912-1811-4883-A93D-8691F1549FB9}"/>
              </a:ext>
            </a:extLst>
          </p:cNvPr>
          <p:cNvSpPr>
            <a:spLocks noGrp="1"/>
          </p:cNvSpPr>
          <p:nvPr>
            <p:ph type="dt" sz="half" idx="10"/>
          </p:nvPr>
        </p:nvSpPr>
        <p:spPr/>
        <p:txBody>
          <a:bodyPr/>
          <a:lstStyle/>
          <a:p>
            <a:fld id="{86344C95-C875-4B23-BF4C-66C24CC661F3}" type="datetimeFigureOut">
              <a:rPr lang="en-US" smtClean="0">
                <a:solidFill>
                  <a:prstClr val="black">
                    <a:tint val="75000"/>
                  </a:prstClr>
                </a:solidFill>
              </a:rPr>
              <a:pPr/>
              <a:t>1/10/2024</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1818E63C-F086-4AA9-A08F-671CA5C05A88}"/>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7651010E-9E2C-41EA-91DE-AB6809ED49CA}"/>
              </a:ext>
            </a:extLst>
          </p:cNvPr>
          <p:cNvSpPr>
            <a:spLocks noGrp="1"/>
          </p:cNvSpPr>
          <p:nvPr>
            <p:ph type="sldNum" sz="quarter" idx="12"/>
          </p:nvPr>
        </p:nvSpPr>
        <p:spPr/>
        <p:txBody>
          <a:bodyPr/>
          <a:lstStyle/>
          <a:p>
            <a:fld id="{4473E272-C1AB-46EA-8DEC-C702F448B0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2123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1CB6D6-5743-4C86-9B85-B361C5FD491D}"/>
              </a:ext>
            </a:extLst>
          </p:cNvPr>
          <p:cNvSpPr>
            <a:spLocks noGrp="1"/>
          </p:cNvSpPr>
          <p:nvPr>
            <p:ph type="title"/>
          </p:nvPr>
        </p:nvSpPr>
        <p:spPr>
          <a:xfrm>
            <a:off x="838201"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E32E35-13DE-4E93-878D-F7E1F7307B09}"/>
              </a:ext>
            </a:extLst>
          </p:cNvPr>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25ED75-0B5B-49E4-909D-5AA56933CCB9}"/>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D9712D-992A-4AB1-A5C2-575F75921AA2}" type="datetimeFigureOut">
              <a:rPr lang="en-US" smtClean="0">
                <a:solidFill>
                  <a:prstClr val="black">
                    <a:tint val="75000"/>
                  </a:prstClr>
                </a:solidFill>
              </a:rPr>
              <a:pPr/>
              <a:t>1/10/2024</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B1FF2EAA-1B7F-49D6-8E1C-FAD14988818C}"/>
              </a:ext>
            </a:extLst>
          </p:cNvPr>
          <p:cNvSpPr>
            <a:spLocks noGrp="1"/>
          </p:cNvSpPr>
          <p:nvPr>
            <p:ph type="ftr" sz="quarter" idx="3"/>
          </p:nvPr>
        </p:nvSpPr>
        <p:spPr>
          <a:xfrm>
            <a:off x="4038601"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D6699498-B0ED-4F32-97C2-9F5174F531C2}"/>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FEFA0A-2F20-4B60-98C6-5FFDA469AA1C}" type="slidenum">
              <a:rPr lang="en-US" smtClean="0">
                <a:solidFill>
                  <a:prstClr val="black">
                    <a:tint val="75000"/>
                  </a:prstClr>
                </a:solidFill>
              </a:rPr>
              <a:pPr/>
              <a:t>‹#›</a:t>
            </a:fld>
            <a:endParaRPr lang="en-US">
              <a:solidFill>
                <a:prstClr val="black">
                  <a:tint val="75000"/>
                </a:prstClr>
              </a:solidFill>
            </a:endParaRPr>
          </a:p>
        </p:txBody>
      </p:sp>
      <p:pic>
        <p:nvPicPr>
          <p:cNvPr id="7" name="Picture 6">
            <a:extLst>
              <a:ext uri="{FF2B5EF4-FFF2-40B4-BE49-F238E27FC236}">
                <a16:creationId xmlns:a16="http://schemas.microsoft.com/office/drawing/2014/main" id="{C1318CA8-DD54-437F-8693-0000F7205E7C}"/>
              </a:ext>
            </a:extLst>
          </p:cNvPr>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1" y="5019271"/>
            <a:ext cx="12532985" cy="1848254"/>
          </a:xfrm>
          <a:prstGeom prst="rect">
            <a:avLst/>
          </a:prstGeom>
        </p:spPr>
      </p:pic>
    </p:spTree>
    <p:extLst>
      <p:ext uri="{BB962C8B-B14F-4D97-AF65-F5344CB8AC3E}">
        <p14:creationId xmlns:p14="http://schemas.microsoft.com/office/powerpoint/2010/main" val="5762111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vans@intercitytransit.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vans@intercitytransit.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C5471-FD3C-C1D6-3328-045A025B458A}"/>
              </a:ext>
            </a:extLst>
          </p:cNvPr>
          <p:cNvSpPr>
            <a:spLocks noGrp="1"/>
          </p:cNvSpPr>
          <p:nvPr>
            <p:ph type="title"/>
          </p:nvPr>
        </p:nvSpPr>
        <p:spPr>
          <a:xfrm>
            <a:off x="838199" y="437316"/>
            <a:ext cx="10515600" cy="1956968"/>
          </a:xfrm>
        </p:spPr>
        <p:txBody>
          <a:bodyPr>
            <a:noAutofit/>
          </a:bodyPr>
          <a:lstStyle/>
          <a:p>
            <a:pPr marL="0" indent="0" algn="ctr" defTabSz="914400">
              <a:spcBef>
                <a:spcPct val="0"/>
              </a:spcBef>
              <a:spcAft>
                <a:spcPts val="600"/>
              </a:spcAft>
            </a:pPr>
            <a:br>
              <a:rPr lang="en-US" sz="5400" b="1" dirty="0">
                <a:latin typeface="Segoe Script" panose="030B0504020000000003" pitchFamily="66" charset="0"/>
                <a:ea typeface="Tahoma" panose="020B0604030504040204" pitchFamily="34" charset="0"/>
                <a:cs typeface="Tahoma" panose="020B0604030504040204" pitchFamily="34" charset="0"/>
              </a:rPr>
            </a:br>
            <a:r>
              <a:rPr lang="en-US" sz="5400" b="1" dirty="0">
                <a:latin typeface="Segoe Script" panose="030B0504020000000003" pitchFamily="66" charset="0"/>
                <a:ea typeface="Tahoma" panose="020B0604030504040204" pitchFamily="34" charset="0"/>
                <a:cs typeface="Tahoma" panose="020B0604030504040204" pitchFamily="34" charset="0"/>
              </a:rPr>
              <a:t>Vanpool</a:t>
            </a:r>
            <a:br>
              <a:rPr lang="en-US" sz="5400" b="1" dirty="0">
                <a:latin typeface="Segoe Script" panose="030B0504020000000003" pitchFamily="66" charset="0"/>
                <a:ea typeface="Tahoma" panose="020B0604030504040204" pitchFamily="34" charset="0"/>
                <a:cs typeface="Tahoma" panose="020B0604030504040204" pitchFamily="34" charset="0"/>
              </a:rPr>
            </a:br>
            <a:r>
              <a:rPr lang="en-US" sz="5400" b="1" dirty="0">
                <a:latin typeface="Mangal Pro" panose="00000500000000000000" pitchFamily="2" charset="0"/>
                <a:ea typeface="Tahoma" panose="020B0604030504040204" pitchFamily="34" charset="0"/>
                <a:cs typeface="Tahoma" panose="020B0604030504040204" pitchFamily="34" charset="0"/>
              </a:rPr>
              <a:t>new driver orientation</a:t>
            </a:r>
            <a:br>
              <a:rPr lang="en-US" sz="5400" b="1" dirty="0">
                <a:latin typeface="Segoe Script" panose="030B0504020000000003" pitchFamily="66" charset="0"/>
                <a:ea typeface="Tahoma" panose="020B0604030504040204" pitchFamily="34" charset="0"/>
                <a:cs typeface="Tahoma" panose="020B0604030504040204" pitchFamily="34" charset="0"/>
              </a:rPr>
            </a:br>
            <a:endParaRPr lang="en-US" sz="5400" dirty="0"/>
          </a:p>
        </p:txBody>
      </p:sp>
      <p:sp>
        <p:nvSpPr>
          <p:cNvPr id="3" name="Content Placeholder 2">
            <a:extLst>
              <a:ext uri="{FF2B5EF4-FFF2-40B4-BE49-F238E27FC236}">
                <a16:creationId xmlns:a16="http://schemas.microsoft.com/office/drawing/2014/main" id="{347C5391-F8D9-F0B5-0C6B-166CE4326FA8}"/>
              </a:ext>
            </a:extLst>
          </p:cNvPr>
          <p:cNvSpPr>
            <a:spLocks noGrp="1"/>
          </p:cNvSpPr>
          <p:nvPr>
            <p:ph idx="1"/>
          </p:nvPr>
        </p:nvSpPr>
        <p:spPr>
          <a:xfrm>
            <a:off x="838199" y="1945940"/>
            <a:ext cx="10515600" cy="3636712"/>
          </a:xfrm>
        </p:spPr>
        <p:txBody>
          <a:bodyPr/>
          <a:lstStyle/>
          <a:p>
            <a:pPr marL="0" indent="0">
              <a:buNone/>
            </a:pPr>
            <a:endParaRPr lang="en-US" dirty="0"/>
          </a:p>
          <a:p>
            <a:pPr marL="0" indent="0" algn="ctr">
              <a:buNone/>
            </a:pPr>
            <a:r>
              <a:rPr lang="en-US" sz="4000" b="1" dirty="0"/>
              <a:t>Stress Less. Save Money.</a:t>
            </a:r>
          </a:p>
          <a:p>
            <a:pPr marL="0" indent="0">
              <a:buNone/>
            </a:pPr>
            <a:endParaRPr lang="en-US" dirty="0"/>
          </a:p>
          <a:p>
            <a:pPr marL="0" indent="0">
              <a:buNone/>
            </a:pPr>
            <a:r>
              <a:rPr lang="en-US" dirty="0"/>
              <a:t>Our mission is to provide and promote public transportation choices that support an accessible, sustainable, livable, healthy, prosperous community.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59413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F6D34-221F-DCB2-E819-DF0E845AF6D1}"/>
              </a:ext>
            </a:extLst>
          </p:cNvPr>
          <p:cNvSpPr>
            <a:spLocks noGrp="1"/>
          </p:cNvSpPr>
          <p:nvPr>
            <p:ph type="title"/>
          </p:nvPr>
        </p:nvSpPr>
        <p:spPr/>
        <p:txBody>
          <a:bodyPr/>
          <a:lstStyle/>
          <a:p>
            <a:r>
              <a:rPr lang="en-US" dirty="0"/>
              <a:t>SHARING keys and fuel card</a:t>
            </a:r>
          </a:p>
        </p:txBody>
      </p:sp>
      <p:sp>
        <p:nvSpPr>
          <p:cNvPr id="3" name="Content Placeholder 2">
            <a:extLst>
              <a:ext uri="{FF2B5EF4-FFF2-40B4-BE49-F238E27FC236}">
                <a16:creationId xmlns:a16="http://schemas.microsoft.com/office/drawing/2014/main" id="{2ED540E4-6E15-7498-F9E0-D02FC774B9F5}"/>
              </a:ext>
            </a:extLst>
          </p:cNvPr>
          <p:cNvSpPr>
            <a:spLocks noGrp="1"/>
          </p:cNvSpPr>
          <p:nvPr>
            <p:ph idx="1"/>
          </p:nvPr>
        </p:nvSpPr>
        <p:spPr>
          <a:xfrm>
            <a:off x="838201" y="1407695"/>
            <a:ext cx="10515600" cy="5085178"/>
          </a:xfrm>
        </p:spPr>
        <p:txBody>
          <a:bodyPr/>
          <a:lstStyle/>
          <a:p>
            <a:r>
              <a:rPr lang="en-US" dirty="0"/>
              <a:t>Each driver in a group will share a set of keys issued. If you are  new driver and need your own, please contact us.</a:t>
            </a:r>
          </a:p>
          <a:p>
            <a:r>
              <a:rPr lang="en-US" dirty="0"/>
              <a:t>Each van is assigned one WEX card to the group. Please use your individual fuel pin number/ID that you filled out for fuel or car washes.</a:t>
            </a:r>
          </a:p>
          <a:p>
            <a:r>
              <a:rPr lang="en-US" dirty="0"/>
              <a:t>You </a:t>
            </a:r>
            <a:r>
              <a:rPr lang="en-US" b="1" dirty="0"/>
              <a:t>don’t</a:t>
            </a:r>
            <a:r>
              <a:rPr lang="en-US" dirty="0"/>
              <a:t> need to print a receipt when using the WEX card.</a:t>
            </a:r>
          </a:p>
          <a:p>
            <a:r>
              <a:rPr lang="en-US" dirty="0"/>
              <a:t>You </a:t>
            </a:r>
            <a:r>
              <a:rPr lang="en-US" b="1" dirty="0"/>
              <a:t>do</a:t>
            </a:r>
            <a:r>
              <a:rPr lang="en-US" dirty="0"/>
              <a:t> need to print a receipt and record the mileage on the receipt if you use your own card for fuel or car washes. The receipt for verification should be sent to </a:t>
            </a:r>
            <a:r>
              <a:rPr lang="en-US" dirty="0">
                <a:hlinkClick r:id="rId3"/>
              </a:rPr>
              <a:t>vanpool@intercitytransit.com</a:t>
            </a:r>
            <a:r>
              <a:rPr lang="en-US" dirty="0"/>
              <a:t> </a:t>
            </a:r>
          </a:p>
        </p:txBody>
      </p:sp>
    </p:spTree>
    <p:extLst>
      <p:ext uri="{BB962C8B-B14F-4D97-AF65-F5344CB8AC3E}">
        <p14:creationId xmlns:p14="http://schemas.microsoft.com/office/powerpoint/2010/main" val="269095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738A6-C528-BA49-36B5-E8F3FBF4FB6B}"/>
              </a:ext>
            </a:extLst>
          </p:cNvPr>
          <p:cNvSpPr>
            <a:spLocks noGrp="1"/>
          </p:cNvSpPr>
          <p:nvPr>
            <p:ph type="title"/>
          </p:nvPr>
        </p:nvSpPr>
        <p:spPr/>
        <p:txBody>
          <a:bodyPr/>
          <a:lstStyle/>
          <a:p>
            <a:r>
              <a:rPr lang="en-US" dirty="0"/>
              <a:t>WHEN operating OUR VANS</a:t>
            </a:r>
          </a:p>
        </p:txBody>
      </p:sp>
      <p:sp>
        <p:nvSpPr>
          <p:cNvPr id="3" name="Content Placeholder 2">
            <a:extLst>
              <a:ext uri="{FF2B5EF4-FFF2-40B4-BE49-F238E27FC236}">
                <a16:creationId xmlns:a16="http://schemas.microsoft.com/office/drawing/2014/main" id="{27976F83-F852-0FCF-162F-24E3F1BD67F4}"/>
              </a:ext>
            </a:extLst>
          </p:cNvPr>
          <p:cNvSpPr>
            <a:spLocks noGrp="1"/>
          </p:cNvSpPr>
          <p:nvPr>
            <p:ph idx="1"/>
          </p:nvPr>
        </p:nvSpPr>
        <p:spPr>
          <a:xfrm>
            <a:off x="838201" y="1552074"/>
            <a:ext cx="10515600" cy="4940799"/>
          </a:xfrm>
        </p:spPr>
        <p:txBody>
          <a:bodyPr/>
          <a:lstStyle/>
          <a:p>
            <a:r>
              <a:rPr lang="en-US" dirty="0"/>
              <a:t>Report all accidents or incidents </a:t>
            </a:r>
            <a:r>
              <a:rPr lang="en-US" b="1" dirty="0"/>
              <a:t>immediately!</a:t>
            </a:r>
            <a:r>
              <a:rPr lang="en-US" dirty="0"/>
              <a:t> </a:t>
            </a:r>
          </a:p>
          <a:p>
            <a:pPr lvl="1"/>
            <a:r>
              <a:rPr lang="en-US" dirty="0"/>
              <a:t>Accident? Call 911 first. Then contact Intercity Transit Dispatch (360-705-5890) and Intercity Transit Vanpool (360-786-8800).</a:t>
            </a:r>
          </a:p>
          <a:p>
            <a:pPr lvl="1"/>
            <a:r>
              <a:rPr lang="en-US" dirty="0"/>
              <a:t>Other incidents? Call 911 if needed. Then contact Intercity Transit Dispatch (360-705-5890) and Intercity Transit Vanpool (360-786-8800).</a:t>
            </a:r>
          </a:p>
          <a:p>
            <a:r>
              <a:rPr lang="en-US" dirty="0"/>
              <a:t>We will coordinate a tow-truck if needed, road-side assistance or our maintenance team anytime you contact us.</a:t>
            </a:r>
          </a:p>
          <a:p>
            <a:r>
              <a:rPr lang="en-US" dirty="0"/>
              <a:t>If you see something, say something. Do not attempt to fix or replace anything with the vehicle.</a:t>
            </a:r>
          </a:p>
          <a:p>
            <a:endParaRPr lang="en-US" dirty="0"/>
          </a:p>
        </p:txBody>
      </p:sp>
    </p:spTree>
    <p:extLst>
      <p:ext uri="{BB962C8B-B14F-4D97-AF65-F5344CB8AC3E}">
        <p14:creationId xmlns:p14="http://schemas.microsoft.com/office/powerpoint/2010/main" val="2407296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A2F07-F3CB-0F07-F46B-EADFFE63D180}"/>
              </a:ext>
            </a:extLst>
          </p:cNvPr>
          <p:cNvSpPr>
            <a:spLocks noGrp="1"/>
          </p:cNvSpPr>
          <p:nvPr>
            <p:ph type="title"/>
          </p:nvPr>
        </p:nvSpPr>
        <p:spPr/>
        <p:txBody>
          <a:bodyPr/>
          <a:lstStyle/>
          <a:p>
            <a:r>
              <a:rPr lang="en-US" dirty="0"/>
              <a:t>Vehicle insurance</a:t>
            </a:r>
          </a:p>
        </p:txBody>
      </p:sp>
      <p:sp>
        <p:nvSpPr>
          <p:cNvPr id="3" name="Content Placeholder 2">
            <a:extLst>
              <a:ext uri="{FF2B5EF4-FFF2-40B4-BE49-F238E27FC236}">
                <a16:creationId xmlns:a16="http://schemas.microsoft.com/office/drawing/2014/main" id="{561E2CFE-AEF9-5903-D208-7CEB69BF53AD}"/>
              </a:ext>
            </a:extLst>
          </p:cNvPr>
          <p:cNvSpPr>
            <a:spLocks noGrp="1"/>
          </p:cNvSpPr>
          <p:nvPr>
            <p:ph idx="1"/>
          </p:nvPr>
        </p:nvSpPr>
        <p:spPr/>
        <p:txBody>
          <a:bodyPr/>
          <a:lstStyle/>
          <a:p>
            <a:r>
              <a:rPr lang="en-US" dirty="0"/>
              <a:t>As a Driver, you may show proof of insurance when requested by logging into your online commuter account and selecting the Documents tab, then selecting the WSTIP Insurance Card download link.</a:t>
            </a:r>
          </a:p>
          <a:p>
            <a:r>
              <a:rPr lang="en-US" dirty="0"/>
              <a:t>Your van be also include a hard copy in the glove box. </a:t>
            </a:r>
          </a:p>
          <a:p>
            <a:r>
              <a:rPr lang="en-US" dirty="0"/>
              <a:t>Please </a:t>
            </a:r>
            <a:r>
              <a:rPr lang="en-US" b="1" dirty="0"/>
              <a:t>do not </a:t>
            </a:r>
            <a:r>
              <a:rPr lang="en-US" dirty="0"/>
              <a:t>talk about the accident to a third party. All questions should be directed to our insurance provider, the Washington State Transit Insurance Pool (WSTIP) which is located on the back of the card.</a:t>
            </a:r>
          </a:p>
        </p:txBody>
      </p:sp>
    </p:spTree>
    <p:extLst>
      <p:ext uri="{BB962C8B-B14F-4D97-AF65-F5344CB8AC3E}">
        <p14:creationId xmlns:p14="http://schemas.microsoft.com/office/powerpoint/2010/main" val="1050682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2ED21-B51F-CA50-D5A7-703ED4A63068}"/>
              </a:ext>
            </a:extLst>
          </p:cNvPr>
          <p:cNvSpPr>
            <a:spLocks noGrp="1"/>
          </p:cNvSpPr>
          <p:nvPr>
            <p:ph type="title"/>
          </p:nvPr>
        </p:nvSpPr>
        <p:spPr/>
        <p:txBody>
          <a:bodyPr/>
          <a:lstStyle/>
          <a:p>
            <a:endParaRPr lang="en-US" dirty="0"/>
          </a:p>
        </p:txBody>
      </p:sp>
      <p:pic>
        <p:nvPicPr>
          <p:cNvPr id="6" name="Content Placeholder 5">
            <a:extLst>
              <a:ext uri="{FF2B5EF4-FFF2-40B4-BE49-F238E27FC236}">
                <a16:creationId xmlns:a16="http://schemas.microsoft.com/office/drawing/2014/main" id="{64AF1F64-7587-D1BC-3227-6CE63B554BFF}"/>
              </a:ext>
            </a:extLst>
          </p:cNvPr>
          <p:cNvPicPr>
            <a:picLocks noGrp="1" noChangeAspect="1"/>
          </p:cNvPicPr>
          <p:nvPr>
            <p:ph idx="1"/>
          </p:nvPr>
        </p:nvPicPr>
        <p:blipFill>
          <a:blip r:embed="rId2"/>
          <a:stretch>
            <a:fillRect/>
          </a:stretch>
        </p:blipFill>
        <p:spPr>
          <a:xfrm>
            <a:off x="268612" y="873904"/>
            <a:ext cx="11191066" cy="4217860"/>
          </a:xfrm>
        </p:spPr>
      </p:pic>
    </p:spTree>
    <p:extLst>
      <p:ext uri="{BB962C8B-B14F-4D97-AF65-F5344CB8AC3E}">
        <p14:creationId xmlns:p14="http://schemas.microsoft.com/office/powerpoint/2010/main" val="878886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BF460-9DEC-E13C-47FC-F0F66EB9F23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1FCB48-06DA-F4B0-DDF7-1329E562364D}"/>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6B971E90-B054-B145-FA33-58794CDDAB17}"/>
              </a:ext>
            </a:extLst>
          </p:cNvPr>
          <p:cNvPicPr>
            <a:picLocks noChangeAspect="1"/>
          </p:cNvPicPr>
          <p:nvPr/>
        </p:nvPicPr>
        <p:blipFill>
          <a:blip r:embed="rId2"/>
          <a:stretch>
            <a:fillRect/>
          </a:stretch>
        </p:blipFill>
        <p:spPr>
          <a:xfrm>
            <a:off x="3763458" y="0"/>
            <a:ext cx="4665083" cy="6858000"/>
          </a:xfrm>
          <a:prstGeom prst="rect">
            <a:avLst/>
          </a:prstGeom>
        </p:spPr>
      </p:pic>
    </p:spTree>
    <p:extLst>
      <p:ext uri="{BB962C8B-B14F-4D97-AF65-F5344CB8AC3E}">
        <p14:creationId xmlns:p14="http://schemas.microsoft.com/office/powerpoint/2010/main" val="4056497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4DAA7-C300-B24F-F4F9-208636ACD5B7}"/>
              </a:ext>
            </a:extLst>
          </p:cNvPr>
          <p:cNvSpPr>
            <a:spLocks noGrp="1"/>
          </p:cNvSpPr>
          <p:nvPr>
            <p:ph type="title"/>
          </p:nvPr>
        </p:nvSpPr>
        <p:spPr/>
        <p:txBody>
          <a:bodyPr>
            <a:normAutofit/>
          </a:bodyPr>
          <a:lstStyle/>
          <a:p>
            <a:r>
              <a:rPr lang="en-US" sz="4000" dirty="0"/>
              <a:t>REPORTING AN ACCIDENT OR INDICIDENT</a:t>
            </a:r>
          </a:p>
        </p:txBody>
      </p:sp>
      <p:sp>
        <p:nvSpPr>
          <p:cNvPr id="3" name="Content Placeholder 2">
            <a:extLst>
              <a:ext uri="{FF2B5EF4-FFF2-40B4-BE49-F238E27FC236}">
                <a16:creationId xmlns:a16="http://schemas.microsoft.com/office/drawing/2014/main" id="{37B7B27B-015B-CA9A-BFAB-58E3FF9D63F1}"/>
              </a:ext>
            </a:extLst>
          </p:cNvPr>
          <p:cNvSpPr>
            <a:spLocks noGrp="1"/>
          </p:cNvSpPr>
          <p:nvPr>
            <p:ph idx="1"/>
          </p:nvPr>
        </p:nvSpPr>
        <p:spPr>
          <a:xfrm>
            <a:off x="838201" y="1476709"/>
            <a:ext cx="10515600" cy="4351338"/>
          </a:xfrm>
        </p:spPr>
        <p:txBody>
          <a:bodyPr>
            <a:normAutofit fontScale="92500"/>
          </a:bodyPr>
          <a:lstStyle/>
          <a:p>
            <a:pPr marL="0" indent="0">
              <a:buNone/>
            </a:pPr>
            <a:r>
              <a:rPr lang="en-US" dirty="0"/>
              <a:t>Being involved in an accident or incident can be stressful. </a:t>
            </a:r>
            <a:r>
              <a:rPr lang="en-US" b="1" dirty="0"/>
              <a:t>Please report all accidents or incidents to us immediately.</a:t>
            </a:r>
          </a:p>
          <a:p>
            <a:pPr marL="0" indent="0">
              <a:buNone/>
            </a:pPr>
            <a:endParaRPr lang="en-US" b="1" dirty="0"/>
          </a:p>
          <a:p>
            <a:pPr marL="0" indent="0">
              <a:buNone/>
            </a:pPr>
            <a:r>
              <a:rPr lang="en-US" dirty="0"/>
              <a:t>The Group Leader will be contacted within 1 business day to assist us with completing a required Event Report (driver) and Courtesy Cards (riders). If you are the involved driver, we will contact you to collect the additional information on the Event Report.</a:t>
            </a:r>
          </a:p>
          <a:p>
            <a:pPr marL="0" indent="0">
              <a:buNone/>
            </a:pPr>
            <a:endParaRPr lang="en-US" dirty="0"/>
          </a:p>
          <a:p>
            <a:pPr marL="0" indent="0">
              <a:buNone/>
            </a:pPr>
            <a:r>
              <a:rPr lang="en-US" dirty="0"/>
              <a:t>Need a spare? We will work with your group depending on the reported accident or incident. </a:t>
            </a:r>
          </a:p>
        </p:txBody>
      </p:sp>
    </p:spTree>
    <p:extLst>
      <p:ext uri="{BB962C8B-B14F-4D97-AF65-F5344CB8AC3E}">
        <p14:creationId xmlns:p14="http://schemas.microsoft.com/office/powerpoint/2010/main" val="2186103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E524F-4A20-C942-7570-C933DA85D814}"/>
              </a:ext>
            </a:extLst>
          </p:cNvPr>
          <p:cNvSpPr>
            <a:spLocks noGrp="1"/>
          </p:cNvSpPr>
          <p:nvPr>
            <p:ph type="title"/>
          </p:nvPr>
        </p:nvSpPr>
        <p:spPr/>
        <p:txBody>
          <a:bodyPr/>
          <a:lstStyle/>
          <a:p>
            <a:r>
              <a:rPr lang="en-US" dirty="0"/>
              <a:t>Van maintenance </a:t>
            </a:r>
          </a:p>
        </p:txBody>
      </p:sp>
      <p:sp>
        <p:nvSpPr>
          <p:cNvPr id="3" name="Content Placeholder 2">
            <a:extLst>
              <a:ext uri="{FF2B5EF4-FFF2-40B4-BE49-F238E27FC236}">
                <a16:creationId xmlns:a16="http://schemas.microsoft.com/office/drawing/2014/main" id="{DEB6A857-E4CB-C759-D3AB-FABA0501276B}"/>
              </a:ext>
            </a:extLst>
          </p:cNvPr>
          <p:cNvSpPr>
            <a:spLocks noGrp="1"/>
          </p:cNvSpPr>
          <p:nvPr>
            <p:ph idx="1"/>
          </p:nvPr>
        </p:nvSpPr>
        <p:spPr>
          <a:xfrm>
            <a:off x="838201" y="1500772"/>
            <a:ext cx="10515600" cy="4351338"/>
          </a:xfrm>
        </p:spPr>
        <p:txBody>
          <a:bodyPr/>
          <a:lstStyle/>
          <a:p>
            <a:pPr marL="0" indent="0">
              <a:buNone/>
            </a:pPr>
            <a:r>
              <a:rPr lang="en-US" dirty="0"/>
              <a:t>All maintenance on your assigned van is done at 526 Pattison St. SE Olympia, WA 98501. Service is generally completed every 5,000 to 6,000 miles depending on the vehicle type or by time. </a:t>
            </a:r>
          </a:p>
          <a:p>
            <a:pPr marL="0" indent="0">
              <a:buNone/>
            </a:pPr>
            <a:r>
              <a:rPr lang="en-US" dirty="0"/>
              <a:t>The Group Leader will be notified when the van is due for service.</a:t>
            </a:r>
          </a:p>
          <a:p>
            <a:pPr lvl="1"/>
            <a:r>
              <a:rPr lang="en-US" dirty="0"/>
              <a:t>Please do not show up without confirming your drop off day with our Vanpool team. Your group will be issued a spare.</a:t>
            </a:r>
          </a:p>
          <a:p>
            <a:pPr lvl="1"/>
            <a:r>
              <a:rPr lang="en-US" dirty="0"/>
              <a:t>Report all windshield cracks or dimples to us immediately before your van is due for service.</a:t>
            </a:r>
          </a:p>
          <a:p>
            <a:pPr lvl="1"/>
            <a:r>
              <a:rPr lang="en-US" dirty="0"/>
              <a:t>Report all vehicle concerns to your Group Leader who will contact us.</a:t>
            </a:r>
          </a:p>
        </p:txBody>
      </p:sp>
    </p:spTree>
    <p:extLst>
      <p:ext uri="{BB962C8B-B14F-4D97-AF65-F5344CB8AC3E}">
        <p14:creationId xmlns:p14="http://schemas.microsoft.com/office/powerpoint/2010/main" val="1726833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42F81-3DD4-8BF6-7A0E-0573AD076A18}"/>
              </a:ext>
            </a:extLst>
          </p:cNvPr>
          <p:cNvSpPr>
            <a:spLocks noGrp="1"/>
          </p:cNvSpPr>
          <p:nvPr>
            <p:ph type="title"/>
          </p:nvPr>
        </p:nvSpPr>
        <p:spPr/>
        <p:txBody>
          <a:bodyPr/>
          <a:lstStyle/>
          <a:p>
            <a:r>
              <a:rPr lang="en-US" dirty="0"/>
              <a:t>Dropping off a van for service</a:t>
            </a:r>
          </a:p>
        </p:txBody>
      </p:sp>
      <p:sp>
        <p:nvSpPr>
          <p:cNvPr id="3" name="Content Placeholder 2">
            <a:extLst>
              <a:ext uri="{FF2B5EF4-FFF2-40B4-BE49-F238E27FC236}">
                <a16:creationId xmlns:a16="http://schemas.microsoft.com/office/drawing/2014/main" id="{DA196454-03A7-12D2-783D-7770E7BA912B}"/>
              </a:ext>
            </a:extLst>
          </p:cNvPr>
          <p:cNvSpPr>
            <a:spLocks noGrp="1"/>
          </p:cNvSpPr>
          <p:nvPr>
            <p:ph idx="1"/>
          </p:nvPr>
        </p:nvSpPr>
        <p:spPr>
          <a:xfrm>
            <a:off x="838199" y="1450241"/>
            <a:ext cx="10515600" cy="4478922"/>
          </a:xfrm>
        </p:spPr>
        <p:txBody>
          <a:bodyPr>
            <a:normAutofit fontScale="70000" lnSpcReduction="20000"/>
          </a:bodyPr>
          <a:lstStyle/>
          <a:p>
            <a:pPr>
              <a:lnSpc>
                <a:spcPct val="120000"/>
              </a:lnSpc>
            </a:pPr>
            <a:r>
              <a:rPr lang="en-US" sz="3000" dirty="0"/>
              <a:t>You will be contacted by phone or email from the Commuter Service Assistant. Upon arrival, proceed to the call box outside of gate and press the button for ‘Maintenance’ or call the shop at 360-705-5873 to tell them you are there for vanpool service. Maintenance staff will meet you outside the building and issue you a spare van.</a:t>
            </a:r>
          </a:p>
          <a:p>
            <a:pPr>
              <a:lnSpc>
                <a:spcPct val="120000"/>
              </a:lnSpc>
            </a:pPr>
            <a:r>
              <a:rPr lang="en-US" sz="3000" b="1" dirty="0"/>
              <a:t>Once you have parked next to the Vanpool door, text your van # and current mileage to 564-233-9442; do same for your spare van before leaving the lot.</a:t>
            </a:r>
          </a:p>
          <a:p>
            <a:pPr>
              <a:lnSpc>
                <a:spcPct val="120000"/>
              </a:lnSpc>
            </a:pPr>
            <a:r>
              <a:rPr lang="en-US" sz="3000" dirty="0"/>
              <a:t>Please keep all keys/fuel card to your regular van when you drop your van off for service.</a:t>
            </a:r>
          </a:p>
          <a:p>
            <a:pPr>
              <a:lnSpc>
                <a:spcPct val="120000"/>
              </a:lnSpc>
            </a:pPr>
            <a:r>
              <a:rPr lang="en-US" sz="3000" dirty="0"/>
              <a:t>Please always observe our lot speed limit of 7 MPH.</a:t>
            </a:r>
          </a:p>
          <a:p>
            <a:pPr>
              <a:lnSpc>
                <a:spcPct val="120000"/>
              </a:lnSpc>
            </a:pPr>
            <a:r>
              <a:rPr lang="en-US" sz="3000" dirty="0"/>
              <a:t>The maintenance shop is open 24 hours Monday-Thursday, 6am-midnight Friday-Sunday.</a:t>
            </a:r>
          </a:p>
          <a:p>
            <a:endParaRPr lang="en-US" dirty="0"/>
          </a:p>
        </p:txBody>
      </p:sp>
    </p:spTree>
    <p:extLst>
      <p:ext uri="{BB962C8B-B14F-4D97-AF65-F5344CB8AC3E}">
        <p14:creationId xmlns:p14="http://schemas.microsoft.com/office/powerpoint/2010/main" val="2958529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E24CB-5B74-1724-2AB8-34E1A4484F57}"/>
              </a:ext>
            </a:extLst>
          </p:cNvPr>
          <p:cNvSpPr>
            <a:spLocks noGrp="1"/>
          </p:cNvSpPr>
          <p:nvPr>
            <p:ph type="title"/>
          </p:nvPr>
        </p:nvSpPr>
        <p:spPr/>
        <p:txBody>
          <a:bodyPr/>
          <a:lstStyle/>
          <a:p>
            <a:r>
              <a:rPr lang="en-US" dirty="0"/>
              <a:t>USING THE WEX CARD</a:t>
            </a:r>
          </a:p>
        </p:txBody>
      </p:sp>
      <p:sp>
        <p:nvSpPr>
          <p:cNvPr id="3" name="Content Placeholder 2">
            <a:extLst>
              <a:ext uri="{FF2B5EF4-FFF2-40B4-BE49-F238E27FC236}">
                <a16:creationId xmlns:a16="http://schemas.microsoft.com/office/drawing/2014/main" id="{4273AF7A-927F-82B1-E34E-C18DAF424CD3}"/>
              </a:ext>
            </a:extLst>
          </p:cNvPr>
          <p:cNvSpPr>
            <a:spLocks noGrp="1"/>
          </p:cNvSpPr>
          <p:nvPr>
            <p:ph idx="1"/>
          </p:nvPr>
        </p:nvSpPr>
        <p:spPr>
          <a:xfrm>
            <a:off x="838201" y="1690690"/>
            <a:ext cx="10515600" cy="4351338"/>
          </a:xfrm>
        </p:spPr>
        <p:txBody>
          <a:bodyPr/>
          <a:lstStyle/>
          <a:p>
            <a:pPr marL="0" indent="0">
              <a:buNone/>
            </a:pPr>
            <a:r>
              <a:rPr lang="en-US" dirty="0"/>
              <a:t>Every van is assigned one WEX card to use for fuel and car washes. If your group is assigned a spare van, your group will also be using a spare WEX card. Your pin number remains the same and should not be shared with any other driver.</a:t>
            </a:r>
          </a:p>
          <a:p>
            <a:pPr lvl="1"/>
            <a:r>
              <a:rPr lang="en-US" dirty="0"/>
              <a:t>When stopping for gas, please insert the card and enter the current odometer, select the Enter button. The screen will then ask you to enter your current ID/pin number, then select Enter a second time and begin filling up.</a:t>
            </a:r>
          </a:p>
          <a:p>
            <a:pPr lvl="1"/>
            <a:r>
              <a:rPr lang="en-US" dirty="0"/>
              <a:t>All vans are unleaded only.</a:t>
            </a:r>
          </a:p>
          <a:p>
            <a:pPr lvl="1"/>
            <a:r>
              <a:rPr lang="en-US" dirty="0"/>
              <a:t>Forgot your pin? Contact us for assistance. </a:t>
            </a:r>
          </a:p>
        </p:txBody>
      </p:sp>
    </p:spTree>
    <p:extLst>
      <p:ext uri="{BB962C8B-B14F-4D97-AF65-F5344CB8AC3E}">
        <p14:creationId xmlns:p14="http://schemas.microsoft.com/office/powerpoint/2010/main" val="1999281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BBD8B-EA83-44DB-419C-C8D83A4E6DEF}"/>
              </a:ext>
            </a:extLst>
          </p:cNvPr>
          <p:cNvSpPr>
            <a:spLocks noGrp="1"/>
          </p:cNvSpPr>
          <p:nvPr>
            <p:ph type="title"/>
          </p:nvPr>
        </p:nvSpPr>
        <p:spPr/>
        <p:txBody>
          <a:bodyPr/>
          <a:lstStyle/>
          <a:p>
            <a:r>
              <a:rPr lang="en-US" dirty="0"/>
              <a:t>Need a new fuel card?</a:t>
            </a:r>
          </a:p>
        </p:txBody>
      </p:sp>
      <p:sp>
        <p:nvSpPr>
          <p:cNvPr id="3" name="Content Placeholder 2">
            <a:extLst>
              <a:ext uri="{FF2B5EF4-FFF2-40B4-BE49-F238E27FC236}">
                <a16:creationId xmlns:a16="http://schemas.microsoft.com/office/drawing/2014/main" id="{9A0A4F2D-CC2E-7A33-D81B-C88CC6668624}"/>
              </a:ext>
            </a:extLst>
          </p:cNvPr>
          <p:cNvSpPr>
            <a:spLocks noGrp="1"/>
          </p:cNvSpPr>
          <p:nvPr>
            <p:ph idx="1"/>
          </p:nvPr>
        </p:nvSpPr>
        <p:spPr/>
        <p:txBody>
          <a:bodyPr/>
          <a:lstStyle/>
          <a:p>
            <a:pPr marL="0" indent="0">
              <a:buNone/>
            </a:pPr>
            <a:r>
              <a:rPr lang="en-US" dirty="0"/>
              <a:t>If your assigned WEX card is lost or stolen, the Group Leader should contact us immediately to have terminated and a new card will be mailed overnight to the Group Leader.</a:t>
            </a:r>
          </a:p>
          <a:p>
            <a:pPr marL="0" indent="0">
              <a:buNone/>
            </a:pPr>
            <a:endParaRPr lang="en-US" dirty="0"/>
          </a:p>
          <a:p>
            <a:pPr marL="0" indent="0">
              <a:buNone/>
            </a:pPr>
            <a:r>
              <a:rPr lang="en-US" dirty="0"/>
              <a:t>Have a smart device? Download the </a:t>
            </a:r>
            <a:r>
              <a:rPr lang="en-US" b="1" dirty="0"/>
              <a:t>WEX Connect app </a:t>
            </a:r>
            <a:r>
              <a:rPr lang="en-US" dirty="0"/>
              <a:t>and you can view all current fuel and car wash locations within 5, 10 or 25 miles of your current location.</a:t>
            </a:r>
          </a:p>
        </p:txBody>
      </p:sp>
    </p:spTree>
    <p:extLst>
      <p:ext uri="{BB962C8B-B14F-4D97-AF65-F5344CB8AC3E}">
        <p14:creationId xmlns:p14="http://schemas.microsoft.com/office/powerpoint/2010/main" val="1350241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90A99-FA00-70BA-9159-807FC2455B84}"/>
              </a:ext>
            </a:extLst>
          </p:cNvPr>
          <p:cNvSpPr>
            <a:spLocks noGrp="1"/>
          </p:cNvSpPr>
          <p:nvPr>
            <p:ph type="title"/>
          </p:nvPr>
        </p:nvSpPr>
        <p:spPr>
          <a:xfrm>
            <a:off x="838200" y="615384"/>
            <a:ext cx="10515600" cy="1325563"/>
          </a:xfrm>
        </p:spPr>
        <p:txBody>
          <a:bodyPr/>
          <a:lstStyle/>
          <a:p>
            <a:pPr algn="ctr"/>
            <a:r>
              <a:rPr lang="en-US" dirty="0"/>
              <a:t>IMPORTANT REMINDER</a:t>
            </a:r>
          </a:p>
        </p:txBody>
      </p:sp>
      <p:sp>
        <p:nvSpPr>
          <p:cNvPr id="3" name="Content Placeholder 2">
            <a:extLst>
              <a:ext uri="{FF2B5EF4-FFF2-40B4-BE49-F238E27FC236}">
                <a16:creationId xmlns:a16="http://schemas.microsoft.com/office/drawing/2014/main" id="{5F861E63-6C2D-0315-5A37-A21C3BEEFEFC}"/>
              </a:ext>
            </a:extLst>
          </p:cNvPr>
          <p:cNvSpPr>
            <a:spLocks noGrp="1"/>
          </p:cNvSpPr>
          <p:nvPr>
            <p:ph idx="1"/>
          </p:nvPr>
        </p:nvSpPr>
        <p:spPr>
          <a:xfrm>
            <a:off x="924829" y="1690690"/>
            <a:ext cx="10515600" cy="4351338"/>
          </a:xfrm>
        </p:spPr>
        <p:txBody>
          <a:bodyPr/>
          <a:lstStyle/>
          <a:p>
            <a:pPr marL="0" indent="0">
              <a:buNone/>
            </a:pPr>
            <a:endParaRPr lang="en-US" dirty="0"/>
          </a:p>
          <a:p>
            <a:pPr marL="0" indent="0">
              <a:buNone/>
            </a:pPr>
            <a:endParaRPr lang="en-US" dirty="0"/>
          </a:p>
          <a:p>
            <a:pPr marL="0" indent="0">
              <a:buNone/>
            </a:pPr>
            <a:r>
              <a:rPr lang="en-US" dirty="0"/>
              <a:t>You are not authorized to operate an Intercity Transit vanpool vehicle until </a:t>
            </a:r>
            <a:r>
              <a:rPr lang="en-US" b="1" dirty="0"/>
              <a:t>WSTIP Defensive Driving for Vanpool Drivers </a:t>
            </a:r>
            <a:r>
              <a:rPr lang="en-US" dirty="0"/>
              <a:t>is completed and you have met with a Vanpool staff member for </a:t>
            </a:r>
            <a:r>
              <a:rPr lang="en-US" b="1" dirty="0"/>
              <a:t>Vanpool Orientation</a:t>
            </a:r>
            <a:r>
              <a:rPr lang="en-US" dirty="0"/>
              <a:t>. Please contact us immediately with questions. </a:t>
            </a:r>
          </a:p>
        </p:txBody>
      </p:sp>
    </p:spTree>
    <p:extLst>
      <p:ext uri="{BB962C8B-B14F-4D97-AF65-F5344CB8AC3E}">
        <p14:creationId xmlns:p14="http://schemas.microsoft.com/office/powerpoint/2010/main" val="3792017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04C5B-5483-6796-3CDC-44B9FBF4EC6C}"/>
              </a:ext>
            </a:extLst>
          </p:cNvPr>
          <p:cNvSpPr>
            <a:spLocks noGrp="1"/>
          </p:cNvSpPr>
          <p:nvPr>
            <p:ph type="title"/>
          </p:nvPr>
        </p:nvSpPr>
        <p:spPr/>
        <p:txBody>
          <a:bodyPr/>
          <a:lstStyle/>
          <a:p>
            <a:r>
              <a:rPr lang="en-US" dirty="0"/>
              <a:t>Driving complaints</a:t>
            </a:r>
          </a:p>
        </p:txBody>
      </p:sp>
      <p:sp>
        <p:nvSpPr>
          <p:cNvPr id="3" name="Content Placeholder 2">
            <a:extLst>
              <a:ext uri="{FF2B5EF4-FFF2-40B4-BE49-F238E27FC236}">
                <a16:creationId xmlns:a16="http://schemas.microsoft.com/office/drawing/2014/main" id="{F26A3E5A-2713-3303-B8BA-968BB30A8B11}"/>
              </a:ext>
            </a:extLst>
          </p:cNvPr>
          <p:cNvSpPr>
            <a:spLocks noGrp="1"/>
          </p:cNvSpPr>
          <p:nvPr>
            <p:ph idx="1"/>
          </p:nvPr>
        </p:nvSpPr>
        <p:spPr/>
        <p:txBody>
          <a:bodyPr/>
          <a:lstStyle/>
          <a:p>
            <a:pPr marL="0" indent="0">
              <a:buNone/>
            </a:pPr>
            <a:r>
              <a:rPr lang="en-US" dirty="0"/>
              <a:t>Intercity Transit takes driving complaints from the public seriously. Your defensive driving training course is valid for 5 years from the time of completion. </a:t>
            </a:r>
          </a:p>
          <a:p>
            <a:pPr marL="0" indent="0">
              <a:buNone/>
            </a:pPr>
            <a:r>
              <a:rPr lang="en-US" dirty="0"/>
              <a:t>You represent Intercity Transit when driving our vehicle.</a:t>
            </a:r>
          </a:p>
          <a:p>
            <a:pPr lvl="1"/>
            <a:r>
              <a:rPr lang="en-US" dirty="0"/>
              <a:t>Watch your speed. </a:t>
            </a:r>
          </a:p>
          <a:p>
            <a:pPr lvl="1"/>
            <a:r>
              <a:rPr lang="en-US" dirty="0"/>
              <a:t>Follow all driving laws.</a:t>
            </a:r>
          </a:p>
          <a:p>
            <a:pPr lvl="1"/>
            <a:r>
              <a:rPr lang="en-US" b="1" dirty="0"/>
              <a:t>Do not </a:t>
            </a:r>
            <a:r>
              <a:rPr lang="en-US" dirty="0"/>
              <a:t>text and drive or call and drive.</a:t>
            </a:r>
          </a:p>
          <a:p>
            <a:pPr lvl="1"/>
            <a:r>
              <a:rPr lang="en-US" b="1" dirty="0"/>
              <a:t>Do not </a:t>
            </a:r>
            <a:r>
              <a:rPr lang="en-US" dirty="0"/>
              <a:t>park the van in unauthorized parking locations such as park and rides or store parking lots.</a:t>
            </a:r>
          </a:p>
        </p:txBody>
      </p:sp>
    </p:spTree>
    <p:extLst>
      <p:ext uri="{BB962C8B-B14F-4D97-AF65-F5344CB8AC3E}">
        <p14:creationId xmlns:p14="http://schemas.microsoft.com/office/powerpoint/2010/main" val="2113557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4E1ED-D4B6-FCA7-10D5-C90AC81C1B5F}"/>
              </a:ext>
            </a:extLst>
          </p:cNvPr>
          <p:cNvSpPr>
            <a:spLocks noGrp="1"/>
          </p:cNvSpPr>
          <p:nvPr>
            <p:ph type="title"/>
          </p:nvPr>
        </p:nvSpPr>
        <p:spPr/>
        <p:txBody>
          <a:bodyPr>
            <a:normAutofit/>
          </a:bodyPr>
          <a:lstStyle/>
          <a:p>
            <a:r>
              <a:rPr lang="en-US" sz="4800" dirty="0"/>
              <a:t>Other commute trips </a:t>
            </a:r>
          </a:p>
        </p:txBody>
      </p:sp>
      <p:sp>
        <p:nvSpPr>
          <p:cNvPr id="3" name="Content Placeholder 2">
            <a:extLst>
              <a:ext uri="{FF2B5EF4-FFF2-40B4-BE49-F238E27FC236}">
                <a16:creationId xmlns:a16="http://schemas.microsoft.com/office/drawing/2014/main" id="{901F4022-A7FD-5CB5-7140-E0268415F31E}"/>
              </a:ext>
            </a:extLst>
          </p:cNvPr>
          <p:cNvSpPr>
            <a:spLocks noGrp="1"/>
          </p:cNvSpPr>
          <p:nvPr>
            <p:ph idx="1"/>
          </p:nvPr>
        </p:nvSpPr>
        <p:spPr>
          <a:xfrm>
            <a:off x="838199" y="1459865"/>
            <a:ext cx="10515600" cy="4351338"/>
          </a:xfrm>
        </p:spPr>
        <p:txBody>
          <a:bodyPr/>
          <a:lstStyle/>
          <a:p>
            <a:pPr marL="0" indent="0">
              <a:buNone/>
            </a:pPr>
            <a:r>
              <a:rPr lang="en-US" dirty="0"/>
              <a:t>As a certified driver, you are authorized for limited trips outside of the group route during or after your work commute. WSTIP </a:t>
            </a:r>
            <a:r>
              <a:rPr lang="en-US" b="1" dirty="0"/>
              <a:t>does not </a:t>
            </a:r>
            <a:r>
              <a:rPr lang="en-US" dirty="0"/>
              <a:t>cover “personal miles” rather trips as “incidental to the commute” such as a medical appointment trip or to the grocery store is authorized when the van is commuting that day.</a:t>
            </a:r>
          </a:p>
          <a:p>
            <a:pPr lvl="1"/>
            <a:r>
              <a:rPr lang="en-US" dirty="0"/>
              <a:t>The Group Leader or Reporter will need to document the trip on the Monthly Ridership Report. These miles are debited from the revenue miles. Discuss this with your group on ensuring accurate records.</a:t>
            </a:r>
          </a:p>
          <a:p>
            <a:pPr lvl="1"/>
            <a:r>
              <a:rPr lang="en-US" dirty="0"/>
              <a:t>Failing to report additional trips, means the Monthly Ridership Report may be denied for submittal and commuter Monthly Statements issued to the commuters may increase to a higher fare.</a:t>
            </a:r>
          </a:p>
          <a:p>
            <a:pPr marL="0" indent="0">
              <a:buNone/>
            </a:pPr>
            <a:endParaRPr lang="en-US" dirty="0"/>
          </a:p>
        </p:txBody>
      </p:sp>
    </p:spTree>
    <p:extLst>
      <p:ext uri="{BB962C8B-B14F-4D97-AF65-F5344CB8AC3E}">
        <p14:creationId xmlns:p14="http://schemas.microsoft.com/office/powerpoint/2010/main" val="243183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12FFF-02FC-00B5-AE86-BAF0B2F1F70E}"/>
              </a:ext>
            </a:extLst>
          </p:cNvPr>
          <p:cNvSpPr>
            <a:spLocks noGrp="1"/>
          </p:cNvSpPr>
          <p:nvPr>
            <p:ph type="title"/>
          </p:nvPr>
        </p:nvSpPr>
        <p:spPr/>
        <p:txBody>
          <a:bodyPr/>
          <a:lstStyle/>
          <a:p>
            <a:r>
              <a:rPr lang="en-US" dirty="0"/>
              <a:t>Inclement weather</a:t>
            </a:r>
          </a:p>
        </p:txBody>
      </p:sp>
      <p:sp>
        <p:nvSpPr>
          <p:cNvPr id="3" name="Content Placeholder 2">
            <a:extLst>
              <a:ext uri="{FF2B5EF4-FFF2-40B4-BE49-F238E27FC236}">
                <a16:creationId xmlns:a16="http://schemas.microsoft.com/office/drawing/2014/main" id="{62B4DB73-2C41-A9DF-A4EE-9F4732A81372}"/>
              </a:ext>
            </a:extLst>
          </p:cNvPr>
          <p:cNvSpPr>
            <a:spLocks noGrp="1"/>
          </p:cNvSpPr>
          <p:nvPr>
            <p:ph idx="1"/>
          </p:nvPr>
        </p:nvSpPr>
        <p:spPr/>
        <p:txBody>
          <a:bodyPr/>
          <a:lstStyle/>
          <a:p>
            <a:pPr marL="0" indent="0">
              <a:buNone/>
            </a:pPr>
            <a:r>
              <a:rPr lang="en-US" b="0" i="0" dirty="0">
                <a:solidFill>
                  <a:srgbClr val="000000"/>
                </a:solidFill>
                <a:effectLst/>
                <a:latin typeface="Myriad Pro" panose="020B0503030403020204"/>
              </a:rPr>
              <a:t>Prepared for the winter weather? As a reminder, if road conditions are unsafe or members of your group are concerned about traveling, please </a:t>
            </a:r>
            <a:r>
              <a:rPr lang="en-US" b="1" i="0" dirty="0">
                <a:solidFill>
                  <a:srgbClr val="000000"/>
                </a:solidFill>
                <a:effectLst/>
                <a:latin typeface="Myriad Pro" panose="020B0503030403020204"/>
              </a:rPr>
              <a:t>do not</a:t>
            </a:r>
            <a:r>
              <a:rPr lang="en-US" b="0" i="0" dirty="0">
                <a:solidFill>
                  <a:srgbClr val="000000"/>
                </a:solidFill>
                <a:effectLst/>
                <a:latin typeface="Myriad Pro" panose="020B0503030403020204"/>
              </a:rPr>
              <a:t> operate the vanpool. Please err on the side of caution for the safety of your group and the van. We encourage you to plan ahead!</a:t>
            </a:r>
            <a:endParaRPr lang="en-US" dirty="0">
              <a:latin typeface="Myriad Pro" panose="020B0503030403020204"/>
            </a:endParaRPr>
          </a:p>
        </p:txBody>
      </p:sp>
    </p:spTree>
    <p:extLst>
      <p:ext uri="{BB962C8B-B14F-4D97-AF65-F5344CB8AC3E}">
        <p14:creationId xmlns:p14="http://schemas.microsoft.com/office/powerpoint/2010/main" val="3279433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9308-955E-1944-71D5-66B84D04B7EC}"/>
              </a:ext>
            </a:extLst>
          </p:cNvPr>
          <p:cNvSpPr>
            <a:spLocks noGrp="1"/>
          </p:cNvSpPr>
          <p:nvPr>
            <p:ph type="title"/>
          </p:nvPr>
        </p:nvSpPr>
        <p:spPr/>
        <p:txBody>
          <a:bodyPr/>
          <a:lstStyle/>
          <a:p>
            <a:r>
              <a:rPr lang="en-US" dirty="0"/>
              <a:t>Vanpool incentives </a:t>
            </a:r>
          </a:p>
        </p:txBody>
      </p:sp>
      <p:sp>
        <p:nvSpPr>
          <p:cNvPr id="3" name="Content Placeholder 2">
            <a:extLst>
              <a:ext uri="{FF2B5EF4-FFF2-40B4-BE49-F238E27FC236}">
                <a16:creationId xmlns:a16="http://schemas.microsoft.com/office/drawing/2014/main" id="{1ECC0059-EB4C-021B-B299-135451A27586}"/>
              </a:ext>
            </a:extLst>
          </p:cNvPr>
          <p:cNvSpPr>
            <a:spLocks noGrp="1"/>
          </p:cNvSpPr>
          <p:nvPr>
            <p:ph idx="1"/>
          </p:nvPr>
        </p:nvSpPr>
        <p:spPr/>
        <p:txBody>
          <a:bodyPr/>
          <a:lstStyle/>
          <a:p>
            <a:pPr lvl="0">
              <a:spcBef>
                <a:spcPts val="600"/>
              </a:spcBef>
            </a:pPr>
            <a:r>
              <a:rPr lang="en-US" sz="2800" dirty="0">
                <a:latin typeface="Myriad Pro" panose="020B0503030403020204"/>
              </a:rPr>
              <a:t>First time joining the program get the 1</a:t>
            </a:r>
            <a:r>
              <a:rPr lang="en-US" sz="2800" baseline="30000" dirty="0">
                <a:latin typeface="Myriad Pro" panose="020B0503030403020204"/>
              </a:rPr>
              <a:t>st</a:t>
            </a:r>
            <a:r>
              <a:rPr lang="en-US" sz="2800" dirty="0">
                <a:latin typeface="Myriad Pro" panose="020B0503030403020204"/>
              </a:rPr>
              <a:t> month fare </a:t>
            </a:r>
            <a:r>
              <a:rPr lang="en-US" sz="2800" b="1" dirty="0">
                <a:latin typeface="Myriad Pro" panose="020B0503030403020204"/>
              </a:rPr>
              <a:t>FREE.</a:t>
            </a:r>
          </a:p>
          <a:p>
            <a:pPr lvl="0">
              <a:spcBef>
                <a:spcPts val="600"/>
              </a:spcBef>
            </a:pPr>
            <a:r>
              <a:rPr lang="en-US" sz="2800" dirty="0">
                <a:latin typeface="Myriad Pro" panose="020B0503030403020204"/>
              </a:rPr>
              <a:t>We appreciate you! Refer new riders and get </a:t>
            </a:r>
            <a:r>
              <a:rPr lang="en-US" sz="2800" b="1" dirty="0">
                <a:latin typeface="Myriad Pro" panose="020B0503030403020204"/>
              </a:rPr>
              <a:t>$100 </a:t>
            </a:r>
            <a:r>
              <a:rPr lang="en-US" sz="2800" dirty="0">
                <a:latin typeface="Myriad Pro" panose="020B0503030403020204"/>
              </a:rPr>
              <a:t>with your choice of Amazon gift card.</a:t>
            </a:r>
          </a:p>
          <a:p>
            <a:pPr lvl="1">
              <a:spcBef>
                <a:spcPts val="600"/>
              </a:spcBef>
            </a:pPr>
            <a:r>
              <a:rPr lang="en-US" sz="2400" dirty="0">
                <a:latin typeface="Myriad Pro" panose="020B0503030403020204"/>
              </a:rPr>
              <a:t>The new riders must rider at least one time within the first 45 days of being added to the group roster. The referral will be sent to your personal email address after 60 days. The referral will be voided if not meeting this requirement. </a:t>
            </a:r>
          </a:p>
          <a:p>
            <a:pPr lvl="0">
              <a:spcBef>
                <a:spcPts val="600"/>
              </a:spcBef>
            </a:pPr>
            <a:r>
              <a:rPr lang="en-US" sz="2800" b="1" dirty="0">
                <a:latin typeface="Myriad Pro" panose="020B0503030403020204"/>
              </a:rPr>
              <a:t>“3 is Enough” – </a:t>
            </a:r>
            <a:r>
              <a:rPr lang="en-US" sz="2800" dirty="0">
                <a:latin typeface="Myriad Pro" panose="020B0503030403020204"/>
              </a:rPr>
              <a:t>just 3 people to start, you can have your own van and create your own schedule!</a:t>
            </a:r>
          </a:p>
        </p:txBody>
      </p:sp>
    </p:spTree>
    <p:extLst>
      <p:ext uri="{BB962C8B-B14F-4D97-AF65-F5344CB8AC3E}">
        <p14:creationId xmlns:p14="http://schemas.microsoft.com/office/powerpoint/2010/main" val="1044027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DBE77-CA74-F3FB-5321-C49D6AC406D1}"/>
              </a:ext>
            </a:extLst>
          </p:cNvPr>
          <p:cNvSpPr>
            <a:spLocks noGrp="1"/>
          </p:cNvSpPr>
          <p:nvPr>
            <p:ph type="title"/>
          </p:nvPr>
        </p:nvSpPr>
        <p:spPr>
          <a:xfrm>
            <a:off x="838199" y="679991"/>
            <a:ext cx="10515600" cy="1325563"/>
          </a:xfrm>
        </p:spPr>
        <p:txBody>
          <a:bodyPr/>
          <a:lstStyle/>
          <a:p>
            <a:pPr algn="ctr"/>
            <a:r>
              <a:rPr lang="en-US" dirty="0"/>
              <a:t>Thank you!</a:t>
            </a:r>
          </a:p>
        </p:txBody>
      </p:sp>
      <p:sp>
        <p:nvSpPr>
          <p:cNvPr id="3" name="Content Placeholder 2">
            <a:extLst>
              <a:ext uri="{FF2B5EF4-FFF2-40B4-BE49-F238E27FC236}">
                <a16:creationId xmlns:a16="http://schemas.microsoft.com/office/drawing/2014/main" id="{669B45D3-B005-FA0B-2895-5258064CA61D}"/>
              </a:ext>
            </a:extLst>
          </p:cNvPr>
          <p:cNvSpPr>
            <a:spLocks noGrp="1"/>
          </p:cNvSpPr>
          <p:nvPr>
            <p:ph idx="1"/>
          </p:nvPr>
        </p:nvSpPr>
        <p:spPr>
          <a:xfrm>
            <a:off x="838199" y="1163889"/>
            <a:ext cx="10515600" cy="4351338"/>
          </a:xfrm>
        </p:spPr>
        <p:txBody>
          <a:bodyPr>
            <a:normAutofit/>
          </a:bodyPr>
          <a:lstStyle/>
          <a:p>
            <a:pPr marL="0" indent="0">
              <a:buNone/>
            </a:pPr>
            <a:endParaRPr lang="en-US" sz="3600" dirty="0"/>
          </a:p>
          <a:p>
            <a:pPr marL="0" indent="0">
              <a:buNone/>
            </a:pPr>
            <a:endParaRPr lang="en-US" sz="4800" dirty="0"/>
          </a:p>
          <a:p>
            <a:pPr marL="0" indent="0" algn="ctr">
              <a:buNone/>
            </a:pPr>
            <a:r>
              <a:rPr lang="en-US" sz="5400" b="1" u="sng" dirty="0"/>
              <a:t>vanpool@intercitytransit.com </a:t>
            </a:r>
            <a:endParaRPr lang="en-US" sz="5400" b="1" dirty="0"/>
          </a:p>
          <a:p>
            <a:pPr marL="0" indent="0" algn="ctr">
              <a:buNone/>
            </a:pPr>
            <a:r>
              <a:rPr lang="en-US" sz="4400" dirty="0"/>
              <a:t>360-786-8800 (Monday-Friday 8:00-5:00)</a:t>
            </a:r>
          </a:p>
          <a:p>
            <a:pPr marL="0" indent="0" algn="ctr">
              <a:buNone/>
            </a:pPr>
            <a:r>
              <a:rPr lang="en-US" sz="4400" dirty="0"/>
              <a:t>360-705-5890 (After Hours/Emergencies)</a:t>
            </a:r>
          </a:p>
        </p:txBody>
      </p:sp>
    </p:spTree>
    <p:extLst>
      <p:ext uri="{BB962C8B-B14F-4D97-AF65-F5344CB8AC3E}">
        <p14:creationId xmlns:p14="http://schemas.microsoft.com/office/powerpoint/2010/main" val="2627608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E35CE6-97E0-534B-556E-87E5B3B6B3CB}"/>
              </a:ext>
            </a:extLst>
          </p:cNvPr>
          <p:cNvSpPr>
            <a:spLocks noGrp="1"/>
          </p:cNvSpPr>
          <p:nvPr>
            <p:ph type="title"/>
          </p:nvPr>
        </p:nvSpPr>
        <p:spPr>
          <a:xfrm>
            <a:off x="838200" y="232780"/>
            <a:ext cx="10515600" cy="1325563"/>
          </a:xfrm>
        </p:spPr>
        <p:txBody>
          <a:bodyPr/>
          <a:lstStyle/>
          <a:p>
            <a:r>
              <a:rPr lang="en-US" dirty="0"/>
              <a:t>WELCOME!</a:t>
            </a:r>
          </a:p>
        </p:txBody>
      </p:sp>
      <p:sp>
        <p:nvSpPr>
          <p:cNvPr id="4" name="Content Placeholder 3">
            <a:extLst>
              <a:ext uri="{FF2B5EF4-FFF2-40B4-BE49-F238E27FC236}">
                <a16:creationId xmlns:a16="http://schemas.microsoft.com/office/drawing/2014/main" id="{E175FF15-DC2C-524F-5D34-1BC0C976BBF0}"/>
              </a:ext>
            </a:extLst>
          </p:cNvPr>
          <p:cNvSpPr>
            <a:spLocks noGrp="1"/>
          </p:cNvSpPr>
          <p:nvPr>
            <p:ph idx="1"/>
          </p:nvPr>
        </p:nvSpPr>
        <p:spPr>
          <a:xfrm>
            <a:off x="838201" y="1416552"/>
            <a:ext cx="10515600" cy="4351338"/>
          </a:xfrm>
        </p:spPr>
        <p:txBody>
          <a:bodyPr>
            <a:normAutofit lnSpcReduction="10000"/>
          </a:bodyPr>
          <a:lstStyle/>
          <a:p>
            <a:pPr marL="0" indent="0">
              <a:buNone/>
            </a:pPr>
            <a:r>
              <a:rPr lang="en-US" dirty="0"/>
              <a:t>This is the last step to being certified to operate our vans. Once you have completed the virtual orientation with a staff member at Intercity Transit, your fuel pin will be activated and you will be authorized to begin driving a vanpool vehicle with our agency.</a:t>
            </a:r>
          </a:p>
          <a:p>
            <a:pPr marL="0" indent="0">
              <a:buNone/>
            </a:pPr>
            <a:endParaRPr lang="en-US" dirty="0"/>
          </a:p>
          <a:p>
            <a:pPr marL="0" indent="0">
              <a:buNone/>
            </a:pPr>
            <a:r>
              <a:rPr lang="en-US" dirty="0"/>
              <a:t>This orientation meets best practices with Washington State Transit Insurance Pool (WSTIP).</a:t>
            </a:r>
          </a:p>
          <a:p>
            <a:pPr marL="0" indent="0">
              <a:buNone/>
            </a:pPr>
            <a:endParaRPr lang="en-US" dirty="0"/>
          </a:p>
          <a:p>
            <a:pPr marL="0" indent="0">
              <a:buNone/>
            </a:pPr>
            <a:r>
              <a:rPr lang="en-US" dirty="0"/>
              <a:t>Questions? Please email </a:t>
            </a:r>
            <a:r>
              <a:rPr lang="en-US" dirty="0">
                <a:hlinkClick r:id="rId3"/>
              </a:rPr>
              <a:t>vanpool@intercitytransit.com</a:t>
            </a:r>
            <a:r>
              <a:rPr lang="en-US" dirty="0"/>
              <a:t> or call</a:t>
            </a:r>
          </a:p>
          <a:p>
            <a:pPr marL="0" indent="0">
              <a:buNone/>
            </a:pPr>
            <a:r>
              <a:rPr lang="en-US" dirty="0"/>
              <a:t>360-786-8800.</a:t>
            </a:r>
          </a:p>
        </p:txBody>
      </p:sp>
    </p:spTree>
    <p:extLst>
      <p:ext uri="{BB962C8B-B14F-4D97-AF65-F5344CB8AC3E}">
        <p14:creationId xmlns:p14="http://schemas.microsoft.com/office/powerpoint/2010/main" val="1142806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8853C-6BAD-20ED-9E5D-EEB538B36EED}"/>
              </a:ext>
            </a:extLst>
          </p:cNvPr>
          <p:cNvSpPr>
            <a:spLocks noGrp="1"/>
          </p:cNvSpPr>
          <p:nvPr>
            <p:ph type="title"/>
          </p:nvPr>
        </p:nvSpPr>
        <p:spPr/>
        <p:txBody>
          <a:bodyPr/>
          <a:lstStyle/>
          <a:p>
            <a:r>
              <a:rPr lang="en-US" dirty="0"/>
              <a:t>GETTING TO KNOW US</a:t>
            </a:r>
          </a:p>
        </p:txBody>
      </p:sp>
      <p:sp>
        <p:nvSpPr>
          <p:cNvPr id="3" name="Content Placeholder 2">
            <a:extLst>
              <a:ext uri="{FF2B5EF4-FFF2-40B4-BE49-F238E27FC236}">
                <a16:creationId xmlns:a16="http://schemas.microsoft.com/office/drawing/2014/main" id="{6C6E65FB-FBE2-BE6C-191D-ED057F5C0DE3}"/>
              </a:ext>
            </a:extLst>
          </p:cNvPr>
          <p:cNvSpPr>
            <a:spLocks noGrp="1"/>
          </p:cNvSpPr>
          <p:nvPr>
            <p:ph idx="1"/>
          </p:nvPr>
        </p:nvSpPr>
        <p:spPr/>
        <p:txBody>
          <a:bodyPr/>
          <a:lstStyle/>
          <a:p>
            <a:r>
              <a:rPr lang="en-US" b="1" dirty="0"/>
              <a:t>Lynne Cunningham</a:t>
            </a:r>
            <a:r>
              <a:rPr lang="en-US" dirty="0"/>
              <a:t>, Vanpool Manager </a:t>
            </a:r>
          </a:p>
          <a:p>
            <a:r>
              <a:rPr lang="en-US" b="1" dirty="0" err="1"/>
              <a:t>Hauna</a:t>
            </a:r>
            <a:r>
              <a:rPr lang="en-US" b="1" dirty="0"/>
              <a:t> Borja</a:t>
            </a:r>
            <a:r>
              <a:rPr lang="en-US" dirty="0"/>
              <a:t>, Commuter Service Assistant</a:t>
            </a:r>
          </a:p>
          <a:p>
            <a:r>
              <a:rPr lang="en-US" b="1" dirty="0"/>
              <a:t>Magic </a:t>
            </a:r>
            <a:r>
              <a:rPr lang="en-US" b="1" dirty="0" err="1"/>
              <a:t>Aguinaga</a:t>
            </a:r>
            <a:r>
              <a:rPr lang="en-US" dirty="0"/>
              <a:t>, Vanpool Coordinator</a:t>
            </a:r>
          </a:p>
          <a:p>
            <a:r>
              <a:rPr lang="en-US" b="1" dirty="0"/>
              <a:t>Riley White</a:t>
            </a:r>
            <a:r>
              <a:rPr lang="en-US" dirty="0"/>
              <a:t>, Vanpool Coordinator</a:t>
            </a:r>
          </a:p>
          <a:p>
            <a:r>
              <a:rPr lang="en-US" b="1" dirty="0"/>
              <a:t>Kyle McPherson</a:t>
            </a:r>
            <a:r>
              <a:rPr lang="en-US" dirty="0"/>
              <a:t>, Vanpool Outreach Coordinator</a:t>
            </a:r>
          </a:p>
          <a:p>
            <a:r>
              <a:rPr lang="en-US" b="1" dirty="0"/>
              <a:t>Zach Heinemeyer</a:t>
            </a:r>
            <a:r>
              <a:rPr lang="en-US" dirty="0"/>
              <a:t>, Vanpool Outreach Coordinator</a:t>
            </a:r>
          </a:p>
          <a:p>
            <a:endParaRPr lang="en-US" dirty="0"/>
          </a:p>
        </p:txBody>
      </p:sp>
    </p:spTree>
    <p:extLst>
      <p:ext uri="{BB962C8B-B14F-4D97-AF65-F5344CB8AC3E}">
        <p14:creationId xmlns:p14="http://schemas.microsoft.com/office/powerpoint/2010/main" val="1306336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1A0FE-4485-8A4C-5FA6-4957EACA3C85}"/>
              </a:ext>
            </a:extLst>
          </p:cNvPr>
          <p:cNvSpPr>
            <a:spLocks noGrp="1"/>
          </p:cNvSpPr>
          <p:nvPr>
            <p:ph type="title"/>
          </p:nvPr>
        </p:nvSpPr>
        <p:spPr/>
        <p:txBody>
          <a:bodyPr/>
          <a:lstStyle/>
          <a:p>
            <a:r>
              <a:rPr lang="en-US" dirty="0"/>
              <a:t>HELPFUL OPERATIONS SUPPORT</a:t>
            </a:r>
          </a:p>
        </p:txBody>
      </p:sp>
      <p:sp>
        <p:nvSpPr>
          <p:cNvPr id="3" name="Content Placeholder 2">
            <a:extLst>
              <a:ext uri="{FF2B5EF4-FFF2-40B4-BE49-F238E27FC236}">
                <a16:creationId xmlns:a16="http://schemas.microsoft.com/office/drawing/2014/main" id="{8EA34DE6-3E07-1905-2E91-30DCB3E6D1F7}"/>
              </a:ext>
            </a:extLst>
          </p:cNvPr>
          <p:cNvSpPr>
            <a:spLocks noGrp="1"/>
          </p:cNvSpPr>
          <p:nvPr>
            <p:ph idx="1"/>
          </p:nvPr>
        </p:nvSpPr>
        <p:spPr>
          <a:xfrm>
            <a:off x="838199" y="1488741"/>
            <a:ext cx="10515600" cy="4351338"/>
          </a:xfrm>
        </p:spPr>
        <p:txBody>
          <a:bodyPr/>
          <a:lstStyle/>
          <a:p>
            <a:r>
              <a:rPr lang="en-US" b="1" dirty="0"/>
              <a:t>Commuter Service Assistant</a:t>
            </a:r>
          </a:p>
          <a:p>
            <a:pPr lvl="1"/>
            <a:r>
              <a:rPr lang="en-US" dirty="0"/>
              <a:t>Schedule van pick up/drop off, maintenance and first-line for incoming phone calls and emails to our VP hotline inbox.</a:t>
            </a:r>
          </a:p>
          <a:p>
            <a:r>
              <a:rPr lang="en-US" b="1" dirty="0"/>
              <a:t>Vanpool Coordinator’s</a:t>
            </a:r>
          </a:p>
          <a:p>
            <a:pPr lvl="1"/>
            <a:r>
              <a:rPr lang="en-US" dirty="0"/>
              <a:t>Monthly report troubleshooting, individual and employer statements, payments/reconciling, event reports, inquiries/complaints, website/account maintenance and group route/roster changes.</a:t>
            </a:r>
          </a:p>
          <a:p>
            <a:r>
              <a:rPr lang="en-US" b="1" dirty="0"/>
              <a:t>Vanpool Outreach Coordinator’s</a:t>
            </a:r>
          </a:p>
          <a:p>
            <a:pPr lvl="1"/>
            <a:r>
              <a:rPr lang="en-US" dirty="0"/>
              <a:t>New riders/groups, employer outreach, community events, speaking and presentations, ETC support.</a:t>
            </a:r>
          </a:p>
        </p:txBody>
      </p:sp>
    </p:spTree>
    <p:extLst>
      <p:ext uri="{BB962C8B-B14F-4D97-AF65-F5344CB8AC3E}">
        <p14:creationId xmlns:p14="http://schemas.microsoft.com/office/powerpoint/2010/main" val="699679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D1070-C54E-69E6-F8B6-B3919A69738A}"/>
              </a:ext>
            </a:extLst>
          </p:cNvPr>
          <p:cNvSpPr>
            <a:spLocks noGrp="1"/>
          </p:cNvSpPr>
          <p:nvPr>
            <p:ph type="title"/>
          </p:nvPr>
        </p:nvSpPr>
        <p:spPr/>
        <p:txBody>
          <a:bodyPr/>
          <a:lstStyle/>
          <a:p>
            <a:r>
              <a:rPr lang="en-US" dirty="0"/>
              <a:t>MONTHLY RIDERSHIP REPORT</a:t>
            </a:r>
          </a:p>
        </p:txBody>
      </p:sp>
      <p:sp>
        <p:nvSpPr>
          <p:cNvPr id="3" name="Content Placeholder 2">
            <a:extLst>
              <a:ext uri="{FF2B5EF4-FFF2-40B4-BE49-F238E27FC236}">
                <a16:creationId xmlns:a16="http://schemas.microsoft.com/office/drawing/2014/main" id="{698E752E-9045-9591-17E3-D2885EFDB4F5}"/>
              </a:ext>
            </a:extLst>
          </p:cNvPr>
          <p:cNvSpPr>
            <a:spLocks noGrp="1"/>
          </p:cNvSpPr>
          <p:nvPr>
            <p:ph idx="1"/>
          </p:nvPr>
        </p:nvSpPr>
        <p:spPr/>
        <p:txBody>
          <a:bodyPr/>
          <a:lstStyle/>
          <a:p>
            <a:pPr marL="0" indent="0">
              <a:buNone/>
            </a:pPr>
            <a:r>
              <a:rPr lang="en-US" dirty="0"/>
              <a:t>If you are a new Group Leader or Reporter, your group will submit a ridership of attendance, along with the mileage of the van no later than the 3</a:t>
            </a:r>
            <a:r>
              <a:rPr lang="en-US" baseline="30000" dirty="0"/>
              <a:t>rd</a:t>
            </a:r>
            <a:r>
              <a:rPr lang="en-US" dirty="0"/>
              <a:t> of each month. Delaying in reporting may pause your vanpool group and make your statements past due.</a:t>
            </a:r>
          </a:p>
          <a:p>
            <a:pPr marL="0" indent="0">
              <a:buNone/>
            </a:pPr>
            <a:endParaRPr lang="en-US" dirty="0"/>
          </a:p>
          <a:p>
            <a:pPr marL="0" indent="0">
              <a:buNone/>
            </a:pPr>
            <a:r>
              <a:rPr lang="en-US" dirty="0"/>
              <a:t>Please reference the Documents tab and select the “Vanpool Reporting Guide” for guidance.</a:t>
            </a:r>
          </a:p>
        </p:txBody>
      </p:sp>
    </p:spTree>
    <p:extLst>
      <p:ext uri="{BB962C8B-B14F-4D97-AF65-F5344CB8AC3E}">
        <p14:creationId xmlns:p14="http://schemas.microsoft.com/office/powerpoint/2010/main" val="2715996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51F2E-37D8-0814-4816-9BB1D0278F6A}"/>
              </a:ext>
            </a:extLst>
          </p:cNvPr>
          <p:cNvSpPr>
            <a:spLocks noGrp="1"/>
          </p:cNvSpPr>
          <p:nvPr>
            <p:ph type="title"/>
          </p:nvPr>
        </p:nvSpPr>
        <p:spPr/>
        <p:txBody>
          <a:bodyPr/>
          <a:lstStyle/>
          <a:p>
            <a:r>
              <a:rPr lang="en-US" dirty="0"/>
              <a:t>Important group reminders</a:t>
            </a:r>
          </a:p>
        </p:txBody>
      </p:sp>
      <p:sp>
        <p:nvSpPr>
          <p:cNvPr id="3" name="Content Placeholder 2">
            <a:extLst>
              <a:ext uri="{FF2B5EF4-FFF2-40B4-BE49-F238E27FC236}">
                <a16:creationId xmlns:a16="http://schemas.microsoft.com/office/drawing/2014/main" id="{166C6E28-39EB-622B-68C1-F9A40215BF5D}"/>
              </a:ext>
            </a:extLst>
          </p:cNvPr>
          <p:cNvSpPr>
            <a:spLocks noGrp="1"/>
          </p:cNvSpPr>
          <p:nvPr>
            <p:ph idx="1"/>
          </p:nvPr>
        </p:nvSpPr>
        <p:spPr>
          <a:xfrm>
            <a:off x="838199" y="1407695"/>
            <a:ext cx="10515600" cy="4420352"/>
          </a:xfrm>
        </p:spPr>
        <p:txBody>
          <a:bodyPr/>
          <a:lstStyle/>
          <a:p>
            <a:pPr marL="0" indent="0">
              <a:buNone/>
            </a:pPr>
            <a:r>
              <a:rPr lang="en-US" dirty="0"/>
              <a:t>The Group Leader or Reporter is required to submit a monthly ridership report to us for each commute month. This information includes marketing ridership for each day, entering in mileage at the end of the month for your assigned van(s) during that month.</a:t>
            </a:r>
          </a:p>
          <a:p>
            <a:r>
              <a:rPr lang="en-US" b="1" dirty="0"/>
              <a:t>Monthly Report: </a:t>
            </a:r>
            <a:r>
              <a:rPr lang="en-US" dirty="0"/>
              <a:t>Due no later than the 3</a:t>
            </a:r>
            <a:r>
              <a:rPr lang="en-US" baseline="30000" dirty="0"/>
              <a:t>rd</a:t>
            </a:r>
            <a:r>
              <a:rPr lang="en-US" dirty="0"/>
              <a:t> of each month following the commute month.</a:t>
            </a:r>
          </a:p>
          <a:p>
            <a:r>
              <a:rPr lang="en-US" b="1" dirty="0"/>
              <a:t>Monthly Statements: </a:t>
            </a:r>
            <a:r>
              <a:rPr lang="en-US" dirty="0"/>
              <a:t>Delivered to each commuter by the 6</a:t>
            </a:r>
            <a:r>
              <a:rPr lang="en-US" baseline="30000" dirty="0"/>
              <a:t>th</a:t>
            </a:r>
            <a:r>
              <a:rPr lang="en-US" dirty="0"/>
              <a:t> of each month.</a:t>
            </a:r>
          </a:p>
          <a:p>
            <a:r>
              <a:rPr lang="en-US" b="1" dirty="0"/>
              <a:t>Monthly Payments</a:t>
            </a:r>
            <a:r>
              <a:rPr lang="en-US" dirty="0"/>
              <a:t>: Paid in full by the 9</a:t>
            </a:r>
            <a:r>
              <a:rPr lang="en-US" baseline="30000" dirty="0"/>
              <a:t>th</a:t>
            </a:r>
            <a:r>
              <a:rPr lang="en-US" dirty="0"/>
              <a:t> of each month.</a:t>
            </a:r>
          </a:p>
        </p:txBody>
      </p:sp>
    </p:spTree>
    <p:extLst>
      <p:ext uri="{BB962C8B-B14F-4D97-AF65-F5344CB8AC3E}">
        <p14:creationId xmlns:p14="http://schemas.microsoft.com/office/powerpoint/2010/main" val="1623489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C152D-6A45-6F1B-B556-4AB17954ADE4}"/>
              </a:ext>
            </a:extLst>
          </p:cNvPr>
          <p:cNvSpPr>
            <a:spLocks noGrp="1"/>
          </p:cNvSpPr>
          <p:nvPr>
            <p:ph type="title"/>
          </p:nvPr>
        </p:nvSpPr>
        <p:spPr/>
        <p:txBody>
          <a:bodyPr/>
          <a:lstStyle/>
          <a:p>
            <a:r>
              <a:rPr lang="en-US" dirty="0"/>
              <a:t>VANPOOL ONLINE PROFILE ROLES </a:t>
            </a:r>
          </a:p>
        </p:txBody>
      </p:sp>
      <p:sp>
        <p:nvSpPr>
          <p:cNvPr id="3" name="Content Placeholder 2">
            <a:extLst>
              <a:ext uri="{FF2B5EF4-FFF2-40B4-BE49-F238E27FC236}">
                <a16:creationId xmlns:a16="http://schemas.microsoft.com/office/drawing/2014/main" id="{54A10301-DA81-85FC-844B-A55F27ABAB55}"/>
              </a:ext>
            </a:extLst>
          </p:cNvPr>
          <p:cNvSpPr>
            <a:spLocks noGrp="1"/>
          </p:cNvSpPr>
          <p:nvPr>
            <p:ph idx="1"/>
          </p:nvPr>
        </p:nvSpPr>
        <p:spPr>
          <a:xfrm>
            <a:off x="838200" y="1690690"/>
            <a:ext cx="10832431" cy="3877343"/>
          </a:xfrm>
        </p:spPr>
        <p:txBody>
          <a:bodyPr>
            <a:normAutofit/>
          </a:bodyPr>
          <a:lstStyle/>
          <a:p>
            <a:r>
              <a:rPr lang="en-US" sz="2800" b="1" dirty="0"/>
              <a:t>Group Leader </a:t>
            </a:r>
            <a:r>
              <a:rPr lang="en-US" sz="2800" dirty="0"/>
              <a:t>– Primary to submit Monthly Ridership Report by the 3</a:t>
            </a:r>
            <a:r>
              <a:rPr lang="en-US" sz="2800" baseline="30000" dirty="0"/>
              <a:t>rd</a:t>
            </a:r>
            <a:r>
              <a:rPr lang="en-US" sz="2800" dirty="0"/>
              <a:t> of each month.</a:t>
            </a:r>
          </a:p>
          <a:p>
            <a:r>
              <a:rPr lang="en-US" sz="2800" b="1" dirty="0"/>
              <a:t>Reporter </a:t>
            </a:r>
            <a:r>
              <a:rPr lang="en-US" sz="2800" dirty="0"/>
              <a:t>– Backup to the Group Leader in their absence to submit Monthly Ridership Report by the 3</a:t>
            </a:r>
            <a:r>
              <a:rPr lang="en-US" sz="2800" baseline="30000" dirty="0"/>
              <a:t>rd</a:t>
            </a:r>
            <a:r>
              <a:rPr lang="en-US" sz="2800" dirty="0"/>
              <a:t> of each month.</a:t>
            </a:r>
          </a:p>
          <a:p>
            <a:pPr marL="0" indent="0">
              <a:buNone/>
            </a:pPr>
            <a:endParaRPr lang="en-US" dirty="0"/>
          </a:p>
          <a:p>
            <a:pPr marL="0" indent="0">
              <a:buNone/>
            </a:pPr>
            <a:r>
              <a:rPr lang="en-US" dirty="0"/>
              <a:t>If your group is already in-service, these roles have already been assigned. If there are changes to these roles as a new driver, please contact us immediately.</a:t>
            </a:r>
          </a:p>
        </p:txBody>
      </p:sp>
    </p:spTree>
    <p:extLst>
      <p:ext uri="{BB962C8B-B14F-4D97-AF65-F5344CB8AC3E}">
        <p14:creationId xmlns:p14="http://schemas.microsoft.com/office/powerpoint/2010/main" val="3843754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11075-345E-9E16-F679-96E4748909C5}"/>
              </a:ext>
            </a:extLst>
          </p:cNvPr>
          <p:cNvSpPr>
            <a:spLocks noGrp="1"/>
          </p:cNvSpPr>
          <p:nvPr>
            <p:ph type="title"/>
          </p:nvPr>
        </p:nvSpPr>
        <p:spPr/>
        <p:txBody>
          <a:bodyPr/>
          <a:lstStyle/>
          <a:p>
            <a:r>
              <a:rPr lang="en-US" dirty="0"/>
              <a:t>NEW DRIVER RESPONSIBILITIES </a:t>
            </a:r>
          </a:p>
        </p:txBody>
      </p:sp>
      <p:sp>
        <p:nvSpPr>
          <p:cNvPr id="3" name="Content Placeholder 2">
            <a:extLst>
              <a:ext uri="{FF2B5EF4-FFF2-40B4-BE49-F238E27FC236}">
                <a16:creationId xmlns:a16="http://schemas.microsoft.com/office/drawing/2014/main" id="{9F3D6ADE-9B62-A259-56C1-877647DEE7D5}"/>
              </a:ext>
            </a:extLst>
          </p:cNvPr>
          <p:cNvSpPr>
            <a:spLocks noGrp="1"/>
          </p:cNvSpPr>
          <p:nvPr>
            <p:ph idx="1"/>
          </p:nvPr>
        </p:nvSpPr>
        <p:spPr/>
        <p:txBody>
          <a:bodyPr/>
          <a:lstStyle/>
          <a:p>
            <a:r>
              <a:rPr lang="en-US" dirty="0"/>
              <a:t>Report any changes with your driving record to Intercity Transit Vanpool immediately.</a:t>
            </a:r>
          </a:p>
          <a:p>
            <a:r>
              <a:rPr lang="en-US" dirty="0"/>
              <a:t>Operate the van in a safe manner, to and from the worksite locations.</a:t>
            </a:r>
          </a:p>
          <a:p>
            <a:r>
              <a:rPr lang="en-US" dirty="0"/>
              <a:t>Communicate with your group and Group Leader when you will not be commuting, such as a vacation or other work obligations.</a:t>
            </a:r>
          </a:p>
          <a:p>
            <a:r>
              <a:rPr lang="en-US" dirty="0"/>
              <a:t>Document an additional trip outside of the regular commute.</a:t>
            </a:r>
          </a:p>
          <a:p>
            <a:r>
              <a:rPr lang="en-US" dirty="0"/>
              <a:t>Be a </a:t>
            </a:r>
            <a:r>
              <a:rPr lang="en-US" b="1" dirty="0"/>
              <a:t>Defensive Driver</a:t>
            </a:r>
            <a:r>
              <a:rPr lang="en-US" dirty="0"/>
              <a:t>!</a:t>
            </a:r>
          </a:p>
          <a:p>
            <a:endParaRPr lang="en-US" dirty="0"/>
          </a:p>
        </p:txBody>
      </p:sp>
    </p:spTree>
    <p:extLst>
      <p:ext uri="{BB962C8B-B14F-4D97-AF65-F5344CB8AC3E}">
        <p14:creationId xmlns:p14="http://schemas.microsoft.com/office/powerpoint/2010/main" val="2777109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npooling 101" id="{0BFEB55B-1606-4FCA-B88C-54FA7A5CA3C1}" vid="{81E6C1EC-C7FC-4AFA-B81E-6585EC633A4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D5A404056409A44B358C78C52D7D052" ma:contentTypeVersion="8" ma:contentTypeDescription="Create a new document." ma:contentTypeScope="" ma:versionID="4512a1642f82eba9e7cc4ae41c967acc">
  <xsd:schema xmlns:xsd="http://www.w3.org/2001/XMLSchema" xmlns:xs="http://www.w3.org/2001/XMLSchema" xmlns:p="http://schemas.microsoft.com/office/2006/metadata/properties" xmlns:ns2="35927336-e5fe-423e-a5d7-310862095235" targetNamespace="http://schemas.microsoft.com/office/2006/metadata/properties" ma:root="true" ma:fieldsID="40fb700b14f85adb0c8855b1ed4a3291" ns2:_="">
    <xsd:import namespace="35927336-e5fe-423e-a5d7-31086209523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927336-e5fe-423e-a5d7-3108620952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7099B3-59F6-4577-B083-7FBAE9A8DE2E}">
  <ds:schemaRefs>
    <ds:schemaRef ds:uri="35927336-e5fe-423e-a5d7-310862095235"/>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DF87E34D-1A94-4272-8D95-964572BB3C4E}">
  <ds:schemaRefs>
    <ds:schemaRef ds:uri="35927336-e5fe-423e-a5d7-31086209523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22BD12B-46BB-42F1-956C-F3FA3E5F17C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3977</TotalTime>
  <Words>1819</Words>
  <Application>Microsoft Office PowerPoint</Application>
  <PresentationFormat>Widescreen</PresentationFormat>
  <Paragraphs>133</Paragraphs>
  <Slides>24</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Calibri Light</vt:lpstr>
      <vt:lpstr>Lato Semibold</vt:lpstr>
      <vt:lpstr>Mangal Pro</vt:lpstr>
      <vt:lpstr>Myriad Pro</vt:lpstr>
      <vt:lpstr>Segoe Script</vt:lpstr>
      <vt:lpstr>1_Office Theme</vt:lpstr>
      <vt:lpstr> Vanpool new driver orientation </vt:lpstr>
      <vt:lpstr>IMPORTANT REMINDER</vt:lpstr>
      <vt:lpstr>WELCOME!</vt:lpstr>
      <vt:lpstr>GETTING TO KNOW US</vt:lpstr>
      <vt:lpstr>HELPFUL OPERATIONS SUPPORT</vt:lpstr>
      <vt:lpstr>MONTHLY RIDERSHIP REPORT</vt:lpstr>
      <vt:lpstr>Important group reminders</vt:lpstr>
      <vt:lpstr>VANPOOL ONLINE PROFILE ROLES </vt:lpstr>
      <vt:lpstr>NEW DRIVER RESPONSIBILITIES </vt:lpstr>
      <vt:lpstr>SHARING keys and fuel card</vt:lpstr>
      <vt:lpstr>WHEN operating OUR VANS</vt:lpstr>
      <vt:lpstr>Vehicle insurance</vt:lpstr>
      <vt:lpstr>PowerPoint Presentation</vt:lpstr>
      <vt:lpstr>PowerPoint Presentation</vt:lpstr>
      <vt:lpstr>REPORTING AN ACCIDENT OR INDICIDENT</vt:lpstr>
      <vt:lpstr>Van maintenance </vt:lpstr>
      <vt:lpstr>Dropping off a van for service</vt:lpstr>
      <vt:lpstr>USING THE WEX CARD</vt:lpstr>
      <vt:lpstr>Need a new fuel card?</vt:lpstr>
      <vt:lpstr>Driving complaints</vt:lpstr>
      <vt:lpstr>Other commute trips </vt:lpstr>
      <vt:lpstr>Inclement weather</vt:lpstr>
      <vt:lpstr>Vanpool incentives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Vanpool Fare</dc:title>
  <dc:creator>Cindy Fisher Waterhouse</dc:creator>
  <cp:lastModifiedBy>Kyle McPherson</cp:lastModifiedBy>
  <cp:revision>89</cp:revision>
  <cp:lastPrinted>2022-02-24T22:47:22Z</cp:lastPrinted>
  <dcterms:created xsi:type="dcterms:W3CDTF">2021-02-01T19:32:36Z</dcterms:created>
  <dcterms:modified xsi:type="dcterms:W3CDTF">2024-01-10T20:55:52Z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0x010100AD5A404056409A44B358C78C52D7D052</vt:lpwstr>
  </property>
</Properties>
</file>